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50"/>
  </p:notesMasterIdLst>
  <p:sldIdLst>
    <p:sldId id="4761" r:id="rId2"/>
    <p:sldId id="256" r:id="rId3"/>
    <p:sldId id="4782" r:id="rId4"/>
    <p:sldId id="415" r:id="rId5"/>
    <p:sldId id="1198" r:id="rId6"/>
    <p:sldId id="4809" r:id="rId7"/>
    <p:sldId id="4875" r:id="rId8"/>
    <p:sldId id="4841" r:id="rId9"/>
    <p:sldId id="4810" r:id="rId10"/>
    <p:sldId id="4793" r:id="rId11"/>
    <p:sldId id="4811" r:id="rId12"/>
    <p:sldId id="4908" r:id="rId13"/>
    <p:sldId id="4855" r:id="rId14"/>
    <p:sldId id="4818" r:id="rId15"/>
    <p:sldId id="4819" r:id="rId16"/>
    <p:sldId id="4916" r:id="rId17"/>
    <p:sldId id="4851" r:id="rId18"/>
    <p:sldId id="4917" r:id="rId19"/>
    <p:sldId id="4852" r:id="rId20"/>
    <p:sldId id="4891" r:id="rId21"/>
    <p:sldId id="4898" r:id="rId22"/>
    <p:sldId id="4909" r:id="rId23"/>
    <p:sldId id="4843" r:id="rId24"/>
    <p:sldId id="4913" r:id="rId25"/>
    <p:sldId id="4906" r:id="rId26"/>
    <p:sldId id="4846" r:id="rId27"/>
    <p:sldId id="4883" r:id="rId28"/>
    <p:sldId id="4821" r:id="rId29"/>
    <p:sldId id="4678" r:id="rId30"/>
    <p:sldId id="4919" r:id="rId31"/>
    <p:sldId id="4822" r:id="rId32"/>
    <p:sldId id="4894" r:id="rId33"/>
    <p:sldId id="4896" r:id="rId34"/>
    <p:sldId id="4895" r:id="rId35"/>
    <p:sldId id="4847" r:id="rId36"/>
    <p:sldId id="4899" r:id="rId37"/>
    <p:sldId id="4882" r:id="rId38"/>
    <p:sldId id="4902" r:id="rId39"/>
    <p:sldId id="4910" r:id="rId40"/>
    <p:sldId id="4889" r:id="rId41"/>
    <p:sldId id="4831" r:id="rId42"/>
    <p:sldId id="4833" r:id="rId43"/>
    <p:sldId id="4834" r:id="rId44"/>
    <p:sldId id="4914" r:id="rId45"/>
    <p:sldId id="4907" r:id="rId46"/>
    <p:sldId id="4830" r:id="rId47"/>
    <p:sldId id="4915" r:id="rId48"/>
    <p:sldId id="4100" r:id="rId49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7" initials="W" lastIdx="3" clrIdx="0"/>
  <p:cmAuthor id="2" name="debra soled" initials="ds" lastIdx="2" clrIdx="1">
    <p:extLst>
      <p:ext uri="{19B8F6BF-5375-455C-9EA6-DF929625EA0E}">
        <p15:presenceInfo xmlns:p15="http://schemas.microsoft.com/office/powerpoint/2012/main" userId="9307cfb5ac3a12d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C88"/>
    <a:srgbClr val="2B414D"/>
    <a:srgbClr val="FAF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88" autoAdjust="0"/>
    <p:restoredTop sz="96197"/>
  </p:normalViewPr>
  <p:slideViewPr>
    <p:cSldViewPr snapToGrid="0" snapToObjects="1">
      <p:cViewPr varScale="1">
        <p:scale>
          <a:sx n="70" d="100"/>
          <a:sy n="70" d="100"/>
        </p:scale>
        <p:origin x="176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1" d="100"/>
        <a:sy n="161" d="100"/>
      </p:scale>
      <p:origin x="0" y="-9028"/>
    </p:cViewPr>
  </p:sorterViewPr>
  <p:notesViewPr>
    <p:cSldViewPr snapToGrid="0" snapToObjects="1">
      <p:cViewPr varScale="1">
        <p:scale>
          <a:sx n="63" d="100"/>
          <a:sy n="63" d="100"/>
        </p:scale>
        <p:origin x="148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rwog\Amherst%20College%20Dropbox\Geoffrey%20Woglom\2026\NEED26\SSABenefit%20formul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Sheet3!$C$1</c:f>
              <c:strCache>
                <c:ptCount val="1"/>
                <c:pt idx="0">
                  <c:v>Replacement Rate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Sheet3!$A$2:$A$38</c:f>
              <c:numCache>
                <c:formatCode>General</c:formatCode>
                <c:ptCount val="37"/>
                <c:pt idx="0">
                  <c:v>19200</c:v>
                </c:pt>
                <c:pt idx="1">
                  <c:v>21720</c:v>
                </c:pt>
                <c:pt idx="2">
                  <c:v>27600</c:v>
                </c:pt>
                <c:pt idx="3">
                  <c:v>33600</c:v>
                </c:pt>
                <c:pt idx="4">
                  <c:v>39600</c:v>
                </c:pt>
                <c:pt idx="5">
                  <c:v>45600</c:v>
                </c:pt>
                <c:pt idx="6">
                  <c:v>51600</c:v>
                </c:pt>
                <c:pt idx="7">
                  <c:v>57600</c:v>
                </c:pt>
                <c:pt idx="8">
                  <c:v>63600</c:v>
                </c:pt>
                <c:pt idx="9">
                  <c:v>69600</c:v>
                </c:pt>
                <c:pt idx="10">
                  <c:v>75600</c:v>
                </c:pt>
                <c:pt idx="11">
                  <c:v>81600</c:v>
                </c:pt>
                <c:pt idx="12">
                  <c:v>87600</c:v>
                </c:pt>
                <c:pt idx="13">
                  <c:v>92988</c:v>
                </c:pt>
                <c:pt idx="14">
                  <c:v>96000</c:v>
                </c:pt>
                <c:pt idx="15">
                  <c:v>102000</c:v>
                </c:pt>
                <c:pt idx="16">
                  <c:v>108000</c:v>
                </c:pt>
                <c:pt idx="17">
                  <c:v>114000</c:v>
                </c:pt>
                <c:pt idx="18">
                  <c:v>120000</c:v>
                </c:pt>
                <c:pt idx="19">
                  <c:v>126000</c:v>
                </c:pt>
                <c:pt idx="20">
                  <c:v>132000</c:v>
                </c:pt>
                <c:pt idx="21">
                  <c:v>138000</c:v>
                </c:pt>
                <c:pt idx="22">
                  <c:v>144000</c:v>
                </c:pt>
                <c:pt idx="23">
                  <c:v>150000</c:v>
                </c:pt>
                <c:pt idx="24">
                  <c:v>156000</c:v>
                </c:pt>
                <c:pt idx="25">
                  <c:v>162000</c:v>
                </c:pt>
                <c:pt idx="26">
                  <c:v>168000</c:v>
                </c:pt>
                <c:pt idx="27">
                  <c:v>174000</c:v>
                </c:pt>
                <c:pt idx="28">
                  <c:v>176100</c:v>
                </c:pt>
                <c:pt idx="29">
                  <c:v>180000</c:v>
                </c:pt>
                <c:pt idx="30">
                  <c:v>186000</c:v>
                </c:pt>
                <c:pt idx="31">
                  <c:v>192000</c:v>
                </c:pt>
                <c:pt idx="32">
                  <c:v>198000</c:v>
                </c:pt>
                <c:pt idx="33">
                  <c:v>204000</c:v>
                </c:pt>
                <c:pt idx="34">
                  <c:v>210000</c:v>
                </c:pt>
                <c:pt idx="35">
                  <c:v>216000</c:v>
                </c:pt>
                <c:pt idx="36">
                  <c:v>222000</c:v>
                </c:pt>
              </c:numCache>
            </c:numRef>
          </c:cat>
          <c:val>
            <c:numRef>
              <c:f>Sheet3!$C$2:$C$38</c:f>
              <c:numCache>
                <c:formatCode>0.0%</c:formatCode>
                <c:ptCount val="37"/>
                <c:pt idx="0">
                  <c:v>0.78617500000000007</c:v>
                </c:pt>
                <c:pt idx="1">
                  <c:v>0.73208839779005541</c:v>
                </c:pt>
                <c:pt idx="2">
                  <c:v>0.64429565217391305</c:v>
                </c:pt>
                <c:pt idx="3">
                  <c:v>0.58638571428571429</c:v>
                </c:pt>
                <c:pt idx="4">
                  <c:v>0.54602424242424241</c:v>
                </c:pt>
                <c:pt idx="5">
                  <c:v>0.51628421052631579</c:v>
                </c:pt>
                <c:pt idx="6">
                  <c:v>0.49346046511627911</c:v>
                </c:pt>
                <c:pt idx="7">
                  <c:v>0.47539166666666671</c:v>
                </c:pt>
                <c:pt idx="8">
                  <c:v>0.46073207547169814</c:v>
                </c:pt>
                <c:pt idx="9">
                  <c:v>0.4486</c:v>
                </c:pt>
                <c:pt idx="10">
                  <c:v>0.43839365079365078</c:v>
                </c:pt>
                <c:pt idx="11">
                  <c:v>0.42968823529411759</c:v>
                </c:pt>
                <c:pt idx="12">
                  <c:v>0.42217534246575339</c:v>
                </c:pt>
                <c:pt idx="13">
                  <c:v>0.41625500064524457</c:v>
                </c:pt>
                <c:pt idx="14">
                  <c:v>0.40790125000000005</c:v>
                </c:pt>
                <c:pt idx="15">
                  <c:v>0.39273058823529416</c:v>
                </c:pt>
                <c:pt idx="16">
                  <c:v>0.37924555555555561</c:v>
                </c:pt>
                <c:pt idx="17">
                  <c:v>0.36718000000000006</c:v>
                </c:pt>
                <c:pt idx="18">
                  <c:v>0.35632100000000005</c:v>
                </c:pt>
                <c:pt idx="19">
                  <c:v>0.34649619047619051</c:v>
                </c:pt>
                <c:pt idx="20">
                  <c:v>0.33756454545454551</c:v>
                </c:pt>
                <c:pt idx="21">
                  <c:v>0.32940956521739134</c:v>
                </c:pt>
                <c:pt idx="22">
                  <c:v>0.32193416666666669</c:v>
                </c:pt>
                <c:pt idx="23">
                  <c:v>0.31505680000000003</c:v>
                </c:pt>
                <c:pt idx="24">
                  <c:v>0.30870846153846154</c:v>
                </c:pt>
                <c:pt idx="25">
                  <c:v>0.30283037037037042</c:v>
                </c:pt>
                <c:pt idx="26">
                  <c:v>0.29737214285714286</c:v>
                </c:pt>
                <c:pt idx="27">
                  <c:v>0.29229034482758626</c:v>
                </c:pt>
                <c:pt idx="28">
                  <c:v>0.2905935264054515</c:v>
                </c:pt>
                <c:pt idx="29">
                  <c:v>0.28429733333333335</c:v>
                </c:pt>
                <c:pt idx="30">
                  <c:v>0.27512645161290322</c:v>
                </c:pt>
                <c:pt idx="31">
                  <c:v>0.26652875000000004</c:v>
                </c:pt>
                <c:pt idx="32">
                  <c:v>0.25845212121212124</c:v>
                </c:pt>
                <c:pt idx="33">
                  <c:v>0.25085058823529416</c:v>
                </c:pt>
                <c:pt idx="34">
                  <c:v>0.24368342857142858</c:v>
                </c:pt>
                <c:pt idx="35">
                  <c:v>0.23691444444444446</c:v>
                </c:pt>
                <c:pt idx="36">
                  <c:v>0.23051135135135137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A7-4ECD-89DF-FF11A9FB7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71881055"/>
        <c:axId val="1071882015"/>
      </c:lineChart>
      <c:catAx>
        <c:axId val="107188105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SS</a:t>
                </a:r>
                <a:r>
                  <a:rPr lang="en-US" sz="1800" baseline="0" dirty="0"/>
                  <a:t> Average Income</a:t>
                </a:r>
                <a:endParaRPr lang="en-US" sz="18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1882015"/>
        <c:crosses val="autoZero"/>
        <c:auto val="1"/>
        <c:lblAlgn val="ctr"/>
        <c:lblOffset val="100"/>
        <c:noMultiLvlLbl val="0"/>
      </c:catAx>
      <c:valAx>
        <c:axId val="1071882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Replacement Rate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18810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Sheet3!$B$1</c:f>
              <c:strCache>
                <c:ptCount val="1"/>
                <c:pt idx="0">
                  <c:v>Retirement Benefit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Sheet3!$A$2:$A$38</c:f>
              <c:numCache>
                <c:formatCode>General</c:formatCode>
                <c:ptCount val="37"/>
                <c:pt idx="0">
                  <c:v>19200</c:v>
                </c:pt>
                <c:pt idx="1">
                  <c:v>21720</c:v>
                </c:pt>
                <c:pt idx="2">
                  <c:v>27600</c:v>
                </c:pt>
                <c:pt idx="3">
                  <c:v>33600</c:v>
                </c:pt>
                <c:pt idx="4">
                  <c:v>39600</c:v>
                </c:pt>
                <c:pt idx="5">
                  <c:v>45600</c:v>
                </c:pt>
                <c:pt idx="6">
                  <c:v>51600</c:v>
                </c:pt>
                <c:pt idx="7">
                  <c:v>57600</c:v>
                </c:pt>
                <c:pt idx="8">
                  <c:v>63600</c:v>
                </c:pt>
                <c:pt idx="9">
                  <c:v>69600</c:v>
                </c:pt>
                <c:pt idx="10">
                  <c:v>75600</c:v>
                </c:pt>
                <c:pt idx="11">
                  <c:v>81600</c:v>
                </c:pt>
                <c:pt idx="12">
                  <c:v>87600</c:v>
                </c:pt>
                <c:pt idx="13">
                  <c:v>92988</c:v>
                </c:pt>
                <c:pt idx="14">
                  <c:v>96000</c:v>
                </c:pt>
                <c:pt idx="15">
                  <c:v>102000</c:v>
                </c:pt>
                <c:pt idx="16">
                  <c:v>108000</c:v>
                </c:pt>
                <c:pt idx="17">
                  <c:v>114000</c:v>
                </c:pt>
                <c:pt idx="18">
                  <c:v>120000</c:v>
                </c:pt>
                <c:pt idx="19">
                  <c:v>126000</c:v>
                </c:pt>
                <c:pt idx="20">
                  <c:v>132000</c:v>
                </c:pt>
                <c:pt idx="21">
                  <c:v>138000</c:v>
                </c:pt>
                <c:pt idx="22">
                  <c:v>144000</c:v>
                </c:pt>
                <c:pt idx="23">
                  <c:v>150000</c:v>
                </c:pt>
                <c:pt idx="24">
                  <c:v>156000</c:v>
                </c:pt>
                <c:pt idx="25">
                  <c:v>162000</c:v>
                </c:pt>
                <c:pt idx="26">
                  <c:v>168000</c:v>
                </c:pt>
                <c:pt idx="27">
                  <c:v>174000</c:v>
                </c:pt>
                <c:pt idx="28">
                  <c:v>176100</c:v>
                </c:pt>
                <c:pt idx="29">
                  <c:v>180000</c:v>
                </c:pt>
                <c:pt idx="30">
                  <c:v>186000</c:v>
                </c:pt>
                <c:pt idx="31">
                  <c:v>192000</c:v>
                </c:pt>
                <c:pt idx="32">
                  <c:v>198000</c:v>
                </c:pt>
                <c:pt idx="33">
                  <c:v>204000</c:v>
                </c:pt>
                <c:pt idx="34">
                  <c:v>210000</c:v>
                </c:pt>
                <c:pt idx="35">
                  <c:v>216000</c:v>
                </c:pt>
                <c:pt idx="36">
                  <c:v>222000</c:v>
                </c:pt>
              </c:numCache>
            </c:numRef>
          </c:cat>
          <c:val>
            <c:numRef>
              <c:f>Sheet3!$B$2:$B$41</c:f>
              <c:numCache>
                <c:formatCode>General</c:formatCode>
                <c:ptCount val="40"/>
                <c:pt idx="0">
                  <c:v>15094.560000000001</c:v>
                </c:pt>
                <c:pt idx="1">
                  <c:v>15900.960000000003</c:v>
                </c:pt>
                <c:pt idx="2">
                  <c:v>17782.560000000001</c:v>
                </c:pt>
                <c:pt idx="3">
                  <c:v>19702.560000000001</c:v>
                </c:pt>
                <c:pt idx="4">
                  <c:v>21622.560000000001</c:v>
                </c:pt>
                <c:pt idx="5">
                  <c:v>23542.560000000001</c:v>
                </c:pt>
                <c:pt idx="6">
                  <c:v>25462.560000000001</c:v>
                </c:pt>
                <c:pt idx="7">
                  <c:v>27382.560000000001</c:v>
                </c:pt>
                <c:pt idx="8">
                  <c:v>29302.560000000001</c:v>
                </c:pt>
                <c:pt idx="9">
                  <c:v>31222.560000000001</c:v>
                </c:pt>
                <c:pt idx="10">
                  <c:v>33142.559999999998</c:v>
                </c:pt>
                <c:pt idx="11">
                  <c:v>35062.559999999998</c:v>
                </c:pt>
                <c:pt idx="12">
                  <c:v>36982.559999999998</c:v>
                </c:pt>
                <c:pt idx="13">
                  <c:v>38706.720000000001</c:v>
                </c:pt>
                <c:pt idx="14">
                  <c:v>39158.520000000004</c:v>
                </c:pt>
                <c:pt idx="15">
                  <c:v>40058.520000000004</c:v>
                </c:pt>
                <c:pt idx="16">
                  <c:v>40958.520000000004</c:v>
                </c:pt>
                <c:pt idx="17">
                  <c:v>41858.520000000004</c:v>
                </c:pt>
                <c:pt idx="18">
                  <c:v>42758.520000000004</c:v>
                </c:pt>
                <c:pt idx="19">
                  <c:v>43658.520000000004</c:v>
                </c:pt>
                <c:pt idx="20">
                  <c:v>44558.520000000004</c:v>
                </c:pt>
                <c:pt idx="21">
                  <c:v>45458.520000000004</c:v>
                </c:pt>
                <c:pt idx="22">
                  <c:v>46358.520000000004</c:v>
                </c:pt>
                <c:pt idx="23">
                  <c:v>47258.520000000004</c:v>
                </c:pt>
                <c:pt idx="24">
                  <c:v>48158.520000000004</c:v>
                </c:pt>
                <c:pt idx="25">
                  <c:v>49058.520000000004</c:v>
                </c:pt>
                <c:pt idx="26">
                  <c:v>49958.520000000004</c:v>
                </c:pt>
                <c:pt idx="27">
                  <c:v>50858.520000000004</c:v>
                </c:pt>
                <c:pt idx="28">
                  <c:v>51173.520000000004</c:v>
                </c:pt>
                <c:pt idx="29">
                  <c:v>51173.520000000004</c:v>
                </c:pt>
                <c:pt idx="30">
                  <c:v>51173.520000000004</c:v>
                </c:pt>
                <c:pt idx="31">
                  <c:v>51173.520000000004</c:v>
                </c:pt>
                <c:pt idx="32">
                  <c:v>51173.520000000004</c:v>
                </c:pt>
                <c:pt idx="33">
                  <c:v>51173.520000000004</c:v>
                </c:pt>
                <c:pt idx="34">
                  <c:v>51173.520000000004</c:v>
                </c:pt>
                <c:pt idx="35">
                  <c:v>51173.520000000004</c:v>
                </c:pt>
                <c:pt idx="36">
                  <c:v>51173.520000000004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6B-48C5-AAD4-3983FAF480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44457215"/>
        <c:axId val="744471135"/>
      </c:lineChart>
      <c:catAx>
        <c:axId val="74445721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SS Average Income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4471135"/>
        <c:crosses val="autoZero"/>
        <c:auto val="1"/>
        <c:lblAlgn val="ctr"/>
        <c:lblOffset val="100"/>
        <c:noMultiLvlLbl val="0"/>
      </c:catAx>
      <c:valAx>
        <c:axId val="744471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Retirement Benefit (PIA)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4457215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E7EC6A77-897B-A94D-8179-085D1B4EE98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39F294D8-753E-E842-8CF8-893A8D4FD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84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Poverty Rates:  Korea 40%, 20% in Japan; 13% in China, and 10% in 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00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58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21A4D-4FAD-45A6-A3C5-59711005E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B803A-233C-48A3-A920-5820C83A0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737BC-96A1-42A3-AD8D-9E8CD7FB7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958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03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4000"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>
            <a:lvl3pPr>
              <a:defRPr sz="24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4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1AA319-333D-412C-9DD7-9A6C0D760DBE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79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EAB0322-A9EB-43EB-8A82-07D57F72DE4A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815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1A90B-032D-47E4-AA87-462359C7B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3E4E5-6537-4C35-A50E-A91EDDFC5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D0AEE99-5F0F-4100-9685-AAB2EBB6D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33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72545-EFE2-4330-B6AE-68DD7018D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65C42-8E4E-4995-8882-EDA624357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0386CD-7692-45A5-96E1-56EF3B35F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968283-0879-4456-B3EF-65A7B363EF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D478B5-F754-4D16-A4E6-C28D49165B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312041-9D94-4A1D-B742-6CF6728A9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454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2E3BC-6A56-4810-AE88-730E1D260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06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0C0B4B-CECB-4D80-B0B3-10BA52D49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75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A7E2CB-D8A4-4CA5-AD0E-4339221B42D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097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F9E97E-8590-4661-B926-74D82175F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EFE9F-E4C2-4E94-B15C-7561DD632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303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72820-9D3E-44DA-B4D3-E0A65C8E5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2751" y="62302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4C88"/>
                </a:solidFill>
              </a:defRPr>
            </a:lvl1pPr>
          </a:lstStyle>
          <a:p>
            <a:fld id="{D9F085D5-EC86-4F6A-B501-C1359CB391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Workspace [Presentation]" hidden="1">
            <a:extLst>
              <a:ext uri="{FF2B5EF4-FFF2-40B4-BE49-F238E27FC236}">
                <a16:creationId xmlns:a16="http://schemas.microsoft.com/office/drawing/2014/main" id="{07CF207E-F6E3-4338-83CD-7F26AF8EFD5E}"/>
              </a:ext>
            </a:extLst>
          </p:cNvPr>
          <p:cNvSpPr/>
          <p:nvPr userDrawn="1"/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 w="12700" cap="flat" cmpd="sng" algn="ctr">
            <a:solidFill>
              <a:srgbClr val="D24726"/>
            </a:solidFill>
            <a:prstDash val="lgDash"/>
            <a:miter lim="800000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FCAFF6B-AEE7-4DF3-9AA6-FC371F384119}"/>
              </a:ext>
            </a:extLst>
          </p:cNvPr>
          <p:cNvCxnSpPr>
            <a:cxnSpLocks/>
          </p:cNvCxnSpPr>
          <p:nvPr userDrawn="1"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5C10A0A-8A4B-47E1-9F98-875C5F817B9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174279" y="0"/>
            <a:ext cx="2017721" cy="18987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F4E8CB-31CF-4E8D-A3AC-73D8C76CAD0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35378" y="6176568"/>
            <a:ext cx="2834640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9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4" r:id="rId3"/>
    <p:sldLayoutId id="2147483724" r:id="rId4"/>
    <p:sldLayoutId id="2147483733" r:id="rId5"/>
    <p:sldLayoutId id="2147483723" r:id="rId6"/>
    <p:sldLayoutId id="2147483725" r:id="rId7"/>
    <p:sldLayoutId id="2147483726" r:id="rId8"/>
    <p:sldLayoutId id="2147483727" r:id="rId9"/>
    <p:sldLayoutId id="2147483732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C4C88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0C4C88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-"/>
        <a:defRPr sz="2400" kern="1200">
          <a:solidFill>
            <a:srgbClr val="2B414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Courier New" panose="02070309020205020404" pitchFamily="49" charset="0"/>
        <a:buChar char="o"/>
        <a:defRPr sz="2400" kern="1200">
          <a:solidFill>
            <a:srgbClr val="2B414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edelegation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1842" y="1795708"/>
            <a:ext cx="10967013" cy="2187011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i="1" dirty="0"/>
              <a:t>Osher Lifelong Learning Institute, </a:t>
            </a:r>
            <a:r>
              <a:rPr lang="en-US" sz="3600" b="1" i="1" dirty="0">
                <a:solidFill>
                  <a:schemeClr val="tx2"/>
                </a:solidFill>
              </a:rPr>
              <a:t>Fall</a:t>
            </a:r>
            <a:r>
              <a:rPr lang="en-US" sz="3600" dirty="0">
                <a:solidFill>
                  <a:schemeClr val="tx2"/>
                </a:solidFill>
              </a:rPr>
              <a:t> 2026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600" b="1" i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400" dirty="0"/>
              <a:t>Contemporary Economic Policy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253CAC7-36DF-4A5D-BA87-83822B44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F085D5-EC86-4F6A-B501-C1359CB39116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C4C8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C4C8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AE01C54-87B5-E047-A90C-F1A958BEF150}"/>
              </a:ext>
            </a:extLst>
          </p:cNvPr>
          <p:cNvSpPr txBox="1">
            <a:spLocks/>
          </p:cNvSpPr>
          <p:nvPr/>
        </p:nvSpPr>
        <p:spPr>
          <a:xfrm>
            <a:off x="1547649" y="4027990"/>
            <a:ext cx="9144000" cy="1816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None/>
              <a:defRPr sz="20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None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University of Massachusetts</a:t>
            </a:r>
            <a:r>
              <a:rPr kumimoji="0" lang="en-US" sz="31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Boston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Host: Geoffrey Woglom, Director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National Economic Education Delegation</a:t>
            </a:r>
          </a:p>
        </p:txBody>
      </p:sp>
    </p:spTree>
    <p:extLst>
      <p:ext uri="{BB962C8B-B14F-4D97-AF65-F5344CB8AC3E}">
        <p14:creationId xmlns:p14="http://schemas.microsoft.com/office/powerpoint/2010/main" val="381652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6246" y="2811709"/>
            <a:ext cx="10219508" cy="874970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800" dirty="0"/>
              <a:t>Saving Social Security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/>
              <a:t>Lenox Club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September 15, 2026</a:t>
            </a:r>
            <a:endParaRPr lang="en-US" sz="2800" b="1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253CAC7-36DF-4A5D-BA87-83822B44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AE01C54-87B5-E047-A90C-F1A958BEF150}"/>
              </a:ext>
            </a:extLst>
          </p:cNvPr>
          <p:cNvSpPr txBox="1">
            <a:spLocks/>
          </p:cNvSpPr>
          <p:nvPr/>
        </p:nvSpPr>
        <p:spPr>
          <a:xfrm>
            <a:off x="781836" y="4531467"/>
            <a:ext cx="9144000" cy="87497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None/>
              <a:defRPr sz="20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None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000" b="0" i="1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Geoffrey Woglom, emeritus, Amherst College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b="0" i="1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Director, National Economic Education Delegation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400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CD7B4E-2843-5E42-BD7B-2CEA54746E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92184" y="171177"/>
            <a:ext cx="3492500" cy="20251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2F1D5D-1B3B-5E4F-9B0B-5B9013118B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119886" y="4031274"/>
            <a:ext cx="3048930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50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170EF-8EDB-7745-8BB2-2100735B8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Co</a:t>
            </a:r>
            <a:r>
              <a:rPr lang="en-US" dirty="0"/>
              <a:t>urse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22FA3-29B6-8E48-8CFA-C14EC58E7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860" y="1253331"/>
            <a:ext cx="11929140" cy="4351338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lang="en-US" dirty="0"/>
              <a:t>Contemporary Economic Policy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1 (9/16): Economic Update &amp; Changes at the Fed, Geoffrey Woglom, Amherst College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2 (9/23): Economic Inequality, Joseph Carolan, Oakland University</a:t>
            </a:r>
          </a:p>
          <a:p>
            <a:pPr lvl="1">
              <a:spcAft>
                <a:spcPts val="1000"/>
              </a:spcAft>
            </a:pPr>
            <a:r>
              <a:rPr lang="en-US" b="1" dirty="0"/>
              <a:t>Week 3 (9/30): Saving Social Security, Geoffrey Woglom, Amherst College 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4 (10/07): Federal Debt, Dmitriy Stolyarov, University of Michigan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5 (10/14): Trade and Globalization, Andreas Waldkirch, Colby College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6 (10/21):  Climate Change Economics, Sarah Jacobson, Williams College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C9F29-08F6-1440-B2E7-4A98F5584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251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215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Out</a:t>
            </a:r>
            <a:r>
              <a:rPr lang="en-US" dirty="0"/>
              <a:t>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6272" y="1325563"/>
            <a:ext cx="6939455" cy="4351338"/>
          </a:xfrm>
        </p:spPr>
        <p:txBody>
          <a:bodyPr/>
          <a:lstStyle/>
          <a:p>
            <a:r>
              <a:rPr lang="en-US" dirty="0"/>
              <a:t>What is Social Security?</a:t>
            </a:r>
          </a:p>
          <a:p>
            <a:r>
              <a:rPr lang="en-US" dirty="0"/>
              <a:t>Why is Social Security in Trouble?</a:t>
            </a:r>
          </a:p>
          <a:p>
            <a:r>
              <a:rPr lang="en-US" dirty="0"/>
              <a:t>Closer Look at Retirement Benefits.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The Goals of Social Security and Principles for Reform</a:t>
            </a:r>
          </a:p>
          <a:p>
            <a:r>
              <a:rPr lang="en-US" dirty="0"/>
              <a:t>One Example of a Bipartisan Solution.</a:t>
            </a:r>
          </a:p>
        </p:txBody>
      </p:sp>
    </p:spTree>
    <p:extLst>
      <p:ext uri="{BB962C8B-B14F-4D97-AF65-F5344CB8AC3E}">
        <p14:creationId xmlns:p14="http://schemas.microsoft.com/office/powerpoint/2010/main" val="3466196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3E14B-8A4D-2411-6BDC-144E4AACA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138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at is Social Security?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CC0B5-1CC7-D1A8-5B95-7F6E04810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5269788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Social Security is a federal social insurance program that provides financial support to workers and their families.</a:t>
            </a:r>
          </a:p>
          <a:p>
            <a:r>
              <a:rPr lang="en-US" b="0" dirty="0">
                <a:solidFill>
                  <a:srgbClr val="001D35"/>
                </a:solidFill>
                <a:latin typeface="Google Sans"/>
              </a:rPr>
              <a:t>Different benefits:</a:t>
            </a:r>
          </a:p>
          <a:p>
            <a:pPr lvl="1"/>
            <a:r>
              <a:rPr lang="en-US" b="1" dirty="0">
                <a:solidFill>
                  <a:srgbClr val="001D35"/>
                </a:solidFill>
                <a:latin typeface="Google Sans"/>
              </a:rPr>
              <a:t>Retirement Benefits</a:t>
            </a:r>
            <a:r>
              <a:rPr lang="en-US" dirty="0">
                <a:solidFill>
                  <a:srgbClr val="001D35"/>
                </a:solidFill>
                <a:latin typeface="Google Sans"/>
              </a:rPr>
              <a:t>: </a:t>
            </a:r>
            <a:r>
              <a:rPr lang="en-US" b="0" i="0" dirty="0">
                <a:solidFill>
                  <a:srgbClr val="545D7E"/>
                </a:solidFill>
                <a:effectLst/>
                <a:latin typeface="Google Sans"/>
              </a:rPr>
              <a:t>Social Security provides monthly payments to qualified retirees based on their lifetime earnings. </a:t>
            </a:r>
          </a:p>
          <a:p>
            <a:pPr lvl="1"/>
            <a:r>
              <a:rPr lang="en-US" b="1" dirty="0">
                <a:solidFill>
                  <a:schemeClr val="tx1"/>
                </a:solidFill>
                <a:latin typeface="Google Sans"/>
              </a:rPr>
              <a:t>Disability Benefits: </a:t>
            </a:r>
            <a:r>
              <a:rPr lang="en-US" b="0" i="0" dirty="0">
                <a:solidFill>
                  <a:srgbClr val="545D7E"/>
                </a:solidFill>
                <a:effectLst/>
                <a:latin typeface="Google Sans"/>
              </a:rPr>
              <a:t>It provides financial support to individuals who are unable to work due to a disability. </a:t>
            </a:r>
          </a:p>
          <a:p>
            <a:pPr lvl="1" fontAlgn="ctr"/>
            <a:r>
              <a:rPr lang="en-US" b="1" i="0" dirty="0">
                <a:solidFill>
                  <a:srgbClr val="001D35"/>
                </a:solidFill>
                <a:effectLst/>
                <a:latin typeface="Google Sans"/>
              </a:rPr>
              <a:t>Survivor Benefits:</a:t>
            </a:r>
            <a:r>
              <a:rPr lang="en-US" dirty="0">
                <a:solidFill>
                  <a:srgbClr val="545D7E"/>
                </a:solidFill>
                <a:latin typeface="Google Sans"/>
              </a:rPr>
              <a:t> </a:t>
            </a:r>
            <a:r>
              <a:rPr lang="en-US" b="0" i="0" dirty="0">
                <a:solidFill>
                  <a:srgbClr val="545D7E"/>
                </a:solidFill>
                <a:effectLst/>
                <a:latin typeface="Google Sans"/>
              </a:rPr>
              <a:t>Social Security offers benefits to the families of deceased workers, including spouses and children. </a:t>
            </a:r>
            <a:endParaRPr lang="en-US" b="0" i="0" dirty="0">
              <a:solidFill>
                <a:srgbClr val="0B57D0"/>
              </a:solidFill>
              <a:effectLst/>
              <a:latin typeface="Google Sans"/>
            </a:endParaRP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DE248-1BB1-7A92-68B3-F635DD1EC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72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0D026-CA6F-3402-C2CB-FDE706282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442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Soc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ial Security’s </a:t>
            </a:r>
            <a:r>
              <a:rPr lang="en-US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F3551-EC88-3258-DC76-A7D8D3E20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5568"/>
            <a:ext cx="10515600" cy="5114658"/>
          </a:xfrm>
        </p:spPr>
        <p:txBody>
          <a:bodyPr>
            <a:normAutofit/>
          </a:bodyPr>
          <a:lstStyle/>
          <a:p>
            <a:r>
              <a:rPr lang="en-US" dirty="0"/>
              <a:t>“Social insurance” as part of the “social safety net”</a:t>
            </a:r>
          </a:p>
          <a:p>
            <a:r>
              <a:rPr lang="en-US" dirty="0"/>
              <a:t>Created in 1935 to provide economic security to the nation’s elderly (2 % payroll tax split between employer and employee).</a:t>
            </a:r>
          </a:p>
          <a:p>
            <a:r>
              <a:rPr lang="en-US" dirty="0"/>
              <a:t>Expanded in 1939 to include dependent benefits.</a:t>
            </a:r>
          </a:p>
          <a:p>
            <a:pPr lvl="1"/>
            <a:r>
              <a:rPr lang="en-US" dirty="0"/>
              <a:t>Benefits to families that have lost a breadwinner.</a:t>
            </a:r>
          </a:p>
          <a:p>
            <a:r>
              <a:rPr lang="en-US" dirty="0"/>
              <a:t>First monthly check 1/31/40 to Ida May Fuller of Ludlow Vt.</a:t>
            </a:r>
          </a:p>
          <a:p>
            <a:r>
              <a:rPr lang="en-US" dirty="0"/>
              <a:t>Expanded in 1950 to provide support for people with disabilities.</a:t>
            </a:r>
          </a:p>
          <a:p>
            <a:r>
              <a:rPr lang="en-US" dirty="0"/>
              <a:t>June 1972 Congress approved a 20 percent increase in benefits and cost-of-living adjustments to start in 1975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BAEF2-3157-F18B-3E84-80858D302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92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F30C3-75F6-C37D-0B8C-C355B4638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EF415-6425-C99D-64C0-90FD07F17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442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Soc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ial Security’s </a:t>
            </a:r>
            <a:r>
              <a:rPr lang="en-US" dirty="0"/>
              <a:t>History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FAE13-85E9-22E9-0890-1754A1512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5568"/>
            <a:ext cx="10515600" cy="5114658"/>
          </a:xfrm>
        </p:spPr>
        <p:txBody>
          <a:bodyPr>
            <a:normAutofit/>
          </a:bodyPr>
          <a:lstStyle/>
          <a:p>
            <a:r>
              <a:rPr lang="en-US" dirty="0"/>
              <a:t>1977 Congress corrects “double-indexing mistake”  that threatened SS solvency (first benefit reduction)</a:t>
            </a:r>
          </a:p>
          <a:p>
            <a:r>
              <a:rPr lang="en-US" dirty="0"/>
              <a:t>1983 Greenspan Commission:  up to 50% of benefits of high earners subject to income taxation, gradual increase in normal retirement age, increase in payroll tax rate.</a:t>
            </a:r>
          </a:p>
          <a:p>
            <a:r>
              <a:rPr lang="en-US" dirty="0"/>
              <a:t>1993 85% of benefits subject to income tax for higher earners.</a:t>
            </a:r>
          </a:p>
          <a:p>
            <a:r>
              <a:rPr lang="en-US" dirty="0"/>
              <a:t>Today, it is the largest federal program. In FY 2025, spending was $1.58 trillion, or 22.4% of total federal spending.</a:t>
            </a:r>
          </a:p>
          <a:p>
            <a:pPr lvl="1"/>
            <a:r>
              <a:rPr lang="en-US" dirty="0"/>
              <a:t>By comparison, national defense was $917 billion.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9E4FA-16B8-4AA2-8207-D8CEC885C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54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B4A02-8D29-85B4-2EC0-0BE81942A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1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Soc</a:t>
            </a:r>
            <a:r>
              <a:rPr lang="en-US" dirty="0"/>
              <a:t> Sec is The Single Largest Gov’t Program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0714B2F-EBB7-B00E-2378-B130DEBAC9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8830" y="1125538"/>
            <a:ext cx="7064569" cy="507941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1FC5F-5A6B-CD0D-CE8E-33473765C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8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7C600F-A202-CA59-7AC0-9C2723B23EA7}"/>
              </a:ext>
            </a:extLst>
          </p:cNvPr>
          <p:cNvSpPr txBox="1"/>
          <p:nvPr/>
        </p:nvSpPr>
        <p:spPr>
          <a:xfrm>
            <a:off x="5305230" y="6456851"/>
            <a:ext cx="63035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https://</a:t>
            </a:r>
            <a:r>
              <a:rPr lang="en-US" sz="1200" dirty="0" err="1"/>
              <a:t>www.pgpf.org</a:t>
            </a:r>
            <a:r>
              <a:rPr lang="en-US" sz="1200" dirty="0"/>
              <a:t>/article/9-facts-about-social-security-and-the-need-to-strengthen-it/</a:t>
            </a:r>
          </a:p>
        </p:txBody>
      </p:sp>
    </p:spTree>
    <p:extLst>
      <p:ext uri="{BB962C8B-B14F-4D97-AF65-F5344CB8AC3E}">
        <p14:creationId xmlns:p14="http://schemas.microsoft.com/office/powerpoint/2010/main" val="3599485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CD5B4-43B7-7BB0-58CB-A128EEBAC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805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</a:t>
            </a:r>
            <a:r>
              <a:rPr lang="en-US" dirty="0"/>
              <a:t> Mechanics of Social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340EE-08C9-F050-CAEC-57DED8C76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2"/>
            <a:ext cx="10515600" cy="481473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“pay-as-you-go” system</a:t>
            </a:r>
          </a:p>
          <a:p>
            <a:pPr lvl="1"/>
            <a:r>
              <a:rPr lang="en-US" dirty="0"/>
              <a:t>Revenues come from:  Payroll taxes on workers and employers, and income taxes on some social security benefits.</a:t>
            </a:r>
          </a:p>
          <a:p>
            <a:pPr lvl="1"/>
            <a:r>
              <a:rPr lang="en-US" dirty="0"/>
              <a:t>Revenues pay the benefits of the currently retired, or otherwise eligible.</a:t>
            </a:r>
          </a:p>
          <a:p>
            <a:r>
              <a:rPr lang="en-US" dirty="0"/>
              <a:t>Payroll taxes amount to 12.4% of earnings.</a:t>
            </a:r>
          </a:p>
          <a:p>
            <a:pPr lvl="1"/>
            <a:r>
              <a:rPr lang="en-US" dirty="0"/>
              <a:t>Workers pay 6.2% of earnings as payroll taxes.</a:t>
            </a:r>
          </a:p>
          <a:p>
            <a:pPr lvl="1"/>
            <a:r>
              <a:rPr lang="en-US" dirty="0"/>
              <a:t>Employers also pay 6.2% of worker’s earnings.</a:t>
            </a:r>
          </a:p>
          <a:p>
            <a:r>
              <a:rPr lang="en-US" i="1" dirty="0"/>
              <a:t>Earnings Cap.</a:t>
            </a:r>
            <a:r>
              <a:rPr lang="en-US" dirty="0"/>
              <a:t> Not all earnings are subject to payroll taxes.</a:t>
            </a:r>
          </a:p>
          <a:p>
            <a:pPr lvl="1"/>
            <a:r>
              <a:rPr lang="en-US" dirty="0"/>
              <a:t>In 2026, only the first $184,500 of earnings are taxed.</a:t>
            </a:r>
          </a:p>
          <a:p>
            <a:pPr lvl="1"/>
            <a:r>
              <a:rPr lang="en-US" dirty="0"/>
              <a:t>Earnings above that level are not taxed.</a:t>
            </a:r>
          </a:p>
          <a:p>
            <a:r>
              <a:rPr lang="en-US" dirty="0"/>
              <a:t>Income taxes on SS Benefits:</a:t>
            </a:r>
          </a:p>
          <a:p>
            <a:pPr lvl="1"/>
            <a:r>
              <a:rPr lang="en-US" dirty="0"/>
              <a:t>For lowest income, benefits are not taxable</a:t>
            </a:r>
          </a:p>
          <a:p>
            <a:pPr lvl="1"/>
            <a:r>
              <a:rPr lang="en-US" dirty="0"/>
              <a:t>As income rises, a fraction of benefits become taxable up to 85% at about $50,000 of AGI (not indexed).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7D226D-B0F7-B86F-AB5A-BF6FC249D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07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3C3C1-9FE6-61E8-B514-358C16642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9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Sou</a:t>
            </a:r>
            <a:r>
              <a:rPr lang="en-US" dirty="0"/>
              <a:t>rces of SS Revenue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B062A8-A1A5-7E97-42BE-2A0398949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10</a:t>
            </a:fld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43C3C87-2BCE-8F5C-D572-1A73D0EE59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2800" y="1034695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569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D8E04-79CF-F618-BBD9-D72549884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563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at if SS Tax Revenues Don’t Match Benefits?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B1BCF-222E-01BA-4A5B-C68F4D6A8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Trust Fund</a:t>
            </a:r>
          </a:p>
          <a:p>
            <a:pPr lvl="1"/>
            <a:r>
              <a:rPr lang="en-US" dirty="0"/>
              <a:t>If revenues exceed benefits, the trust fund is credited with </a:t>
            </a:r>
            <a:r>
              <a:rPr lang="en-US" b="1" dirty="0"/>
              <a:t>non</a:t>
            </a:r>
            <a:r>
              <a:rPr lang="en-US" dirty="0"/>
              <a:t>marketable government securities by the amount of the surplus.</a:t>
            </a:r>
          </a:p>
          <a:p>
            <a:pPr lvl="1"/>
            <a:r>
              <a:rPr lang="en-US" dirty="0"/>
              <a:t>If benefits exceed revenues, the trust fund redeems </a:t>
            </a:r>
            <a:r>
              <a:rPr lang="en-US" b="1" dirty="0"/>
              <a:t>non</a:t>
            </a:r>
            <a:r>
              <a:rPr lang="en-US" dirty="0"/>
              <a:t>marketable securities by the amount of the deficit.</a:t>
            </a:r>
          </a:p>
          <a:p>
            <a:pPr lvl="1"/>
            <a:r>
              <a:rPr lang="en-US" dirty="0"/>
              <a:t>Really just one branch of government trading </a:t>
            </a:r>
            <a:r>
              <a:rPr lang="en-US" dirty="0" err="1"/>
              <a:t>Ious</a:t>
            </a:r>
            <a:r>
              <a:rPr lang="en-US" dirty="0"/>
              <a:t> with another.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The existence of the trust fund has no economic</a:t>
            </a:r>
            <a:r>
              <a:rPr lang="en-US" b="1" i="1" dirty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significance</a:t>
            </a:r>
            <a:r>
              <a:rPr lang="en-US" b="1" dirty="0"/>
              <a:t>:  The amount the government must borrow depends on total federal spending (including Social Security) less total tax revenue (including Social Security taxes).</a:t>
            </a:r>
            <a:endParaRPr lang="en-US" dirty="0"/>
          </a:p>
          <a:p>
            <a:r>
              <a:rPr lang="en-US" dirty="0"/>
              <a:t>But the existence, or lack thereof, has enormous political significance:  Under current law, If the Trust fund is exhausted, Social Security </a:t>
            </a:r>
            <a:r>
              <a:rPr lang="en-US"/>
              <a:t>benefits are </a:t>
            </a:r>
            <a:r>
              <a:rPr lang="en-US" dirty="0"/>
              <a:t>limited to Social Security income.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0BDE96-DB40-60C1-0BE4-A22F50FCE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34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68862-7569-AC65-C85D-4DD17D73C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0BC14-D597-EEB3-256A-6D7F1BA66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Social Security in Trouble?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64455-FE9F-146D-7832-B7B4BD7376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2BF2B-77C1-72DB-E17B-BC66FBFE2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304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4DE6F-BAAB-6D88-EED2-3F70F6C86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502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Problem: Trust </a:t>
            </a:r>
            <a:r>
              <a:rPr lang="en-US" dirty="0"/>
              <a:t>Funds are Running Out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60AB5-9113-BD99-C408-53AD8AF70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13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6D3DBC-C090-638C-9A1A-D2E08ACEB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015" y="1246472"/>
            <a:ext cx="8985985" cy="481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571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C58FF-3191-40D4-4F58-40CABD09E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aph of a graph showing the cost of a tax&#10;&#10;Description automatically generated with medium confidence">
            <a:extLst>
              <a:ext uri="{FF2B5EF4-FFF2-40B4-BE49-F238E27FC236}">
                <a16:creationId xmlns:a16="http://schemas.microsoft.com/office/drawing/2014/main" id="{C11DF8FB-D72E-1949-2543-6E8D1FE12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980" y="914404"/>
            <a:ext cx="6606040" cy="59435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99D4E4-4911-913C-D2F3-405354CC5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3800" dirty="0">
                <a:solidFill>
                  <a:schemeClr val="bg1"/>
                </a:solidFill>
              </a:rPr>
              <a:t>Wh</a:t>
            </a:r>
            <a:r>
              <a:rPr lang="en-US" sz="3800" dirty="0"/>
              <a:t>at Happens When The Trust Fund Runs Out?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CF253C-ED0D-25F4-A61E-53480B50B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9F085D5-EC86-4F6A-B501-C1359CB39116}" type="slidenum">
              <a:rPr lang="en-GB" smtClean="0"/>
              <a:pPr>
                <a:spcAft>
                  <a:spcPts val="600"/>
                </a:spcAft>
              </a:pPr>
              <a:t>14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782161-69E6-B872-541A-4DD620EEC62E}"/>
              </a:ext>
            </a:extLst>
          </p:cNvPr>
          <p:cNvSpPr txBox="1"/>
          <p:nvPr/>
        </p:nvSpPr>
        <p:spPr>
          <a:xfrm>
            <a:off x="4717337" y="4864142"/>
            <a:ext cx="505458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OASI Trust Fund Exhaustion, 2032 Benefit Cut:  22%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D11DFF7-10CE-AF8F-CBCF-C521E56CBFC8}"/>
              </a:ext>
            </a:extLst>
          </p:cNvPr>
          <p:cNvCxnSpPr>
            <a:cxnSpLocks/>
          </p:cNvCxnSpPr>
          <p:nvPr/>
        </p:nvCxnSpPr>
        <p:spPr>
          <a:xfrm flipH="1" flipV="1">
            <a:off x="5328984" y="4291249"/>
            <a:ext cx="389891" cy="542106"/>
          </a:xfrm>
          <a:prstGeom prst="line">
            <a:avLst/>
          </a:prstGeom>
          <a:ln w="12700">
            <a:solidFill>
              <a:schemeClr val="tx1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89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1E5B9-95F0-B363-14A5-C5F861CF1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442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in Problem Is Due to Aging Population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540444-9736-1275-3392-52D0C3F10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15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32668D-25DE-18A5-A8DD-FB80E44F2D09}"/>
              </a:ext>
            </a:extLst>
          </p:cNvPr>
          <p:cNvSpPr txBox="1"/>
          <p:nvPr/>
        </p:nvSpPr>
        <p:spPr>
          <a:xfrm>
            <a:off x="7217073" y="6456851"/>
            <a:ext cx="45213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https://</a:t>
            </a:r>
            <a:r>
              <a:rPr lang="en-US" sz="1200" dirty="0" err="1"/>
              <a:t>www.pgpf.org</a:t>
            </a:r>
            <a:r>
              <a:rPr lang="en-US" sz="1200" dirty="0"/>
              <a:t>/article/how-does-social-security-work/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6492B3-764A-7D2E-D3AD-BE4ADC74F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70730"/>
            <a:ext cx="10900175" cy="4351338"/>
          </a:xfrm>
        </p:spPr>
        <p:txBody>
          <a:bodyPr/>
          <a:lstStyle/>
          <a:p>
            <a:pPr marL="457200" lvl="1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C38DBD-A707-C954-C63C-F083C5C82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73" y="1371600"/>
            <a:ext cx="6858000" cy="45504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89B66D-E669-D6A3-CECC-575E289CB9C1}"/>
              </a:ext>
            </a:extLst>
          </p:cNvPr>
          <p:cNvSpPr txBox="1"/>
          <p:nvPr/>
        </p:nvSpPr>
        <p:spPr>
          <a:xfrm>
            <a:off x="7109468" y="1740047"/>
            <a:ext cx="50825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Baby Boomers are retiring.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Increasing Life Expectancy.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Baby Bust:  By 2030, births = deaths.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Net immigration Way down</a:t>
            </a:r>
          </a:p>
          <a:p>
            <a:r>
              <a:rPr lang="en-US" sz="2400" dirty="0"/>
              <a:t>5.  Growing wage inequality means more income is not subject to the payroll tax. </a:t>
            </a:r>
          </a:p>
        </p:txBody>
      </p:sp>
    </p:spTree>
    <p:extLst>
      <p:ext uri="{BB962C8B-B14F-4D97-AF65-F5344CB8AC3E}">
        <p14:creationId xmlns:p14="http://schemas.microsoft.com/office/powerpoint/2010/main" val="428354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1E5B9-95F0-B363-14A5-C5F861CF1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69" y="0"/>
            <a:ext cx="11001606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1.W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h</a:t>
            </a:r>
            <a:r>
              <a:rPr lang="en-US" dirty="0"/>
              <a:t>y Are Costs Rising Rapidly? Aging Population</a:t>
            </a:r>
          </a:p>
        </p:txBody>
      </p:sp>
      <p:pic>
        <p:nvPicPr>
          <p:cNvPr id="6" name="Content Placeholder 5" descr="A graph with a line&#10;&#10;Description automatically generated">
            <a:extLst>
              <a:ext uri="{FF2B5EF4-FFF2-40B4-BE49-F238E27FC236}">
                <a16:creationId xmlns:a16="http://schemas.microsoft.com/office/drawing/2014/main" id="{A63C3412-5FB3-35CD-3833-61E049881F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2600" y="1136074"/>
            <a:ext cx="9815284" cy="484072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540444-9736-1275-3392-52D0C3F10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16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32668D-25DE-18A5-A8DD-FB80E44F2D09}"/>
              </a:ext>
            </a:extLst>
          </p:cNvPr>
          <p:cNvSpPr txBox="1"/>
          <p:nvPr/>
        </p:nvSpPr>
        <p:spPr>
          <a:xfrm>
            <a:off x="7217073" y="6456851"/>
            <a:ext cx="45213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https://</a:t>
            </a:r>
            <a:r>
              <a:rPr lang="en-US" sz="1200" dirty="0" err="1"/>
              <a:t>www.pgpf.org</a:t>
            </a:r>
            <a:r>
              <a:rPr lang="en-US" sz="1200" dirty="0"/>
              <a:t>/article/how-does-social-security-work/</a:t>
            </a:r>
          </a:p>
        </p:txBody>
      </p:sp>
    </p:spTree>
    <p:extLst>
      <p:ext uri="{BB962C8B-B14F-4D97-AF65-F5344CB8AC3E}">
        <p14:creationId xmlns:p14="http://schemas.microsoft.com/office/powerpoint/2010/main" val="1389042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C291B-DBC5-C24F-73CF-36FF5824A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706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Life</a:t>
            </a:r>
            <a:r>
              <a:rPr lang="en-US" dirty="0"/>
              <a:t> Expectancy Continues to Rise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19D54-F1F2-CBA9-013B-8E5D5CB65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17</a:t>
            </a:fld>
            <a:endParaRPr lang="en-GB"/>
          </a:p>
        </p:txBody>
      </p:sp>
      <p:pic>
        <p:nvPicPr>
          <p:cNvPr id="5" name="Picture 4" descr="A graph of a number of years&#10;&#10;Description automatically generated">
            <a:extLst>
              <a:ext uri="{FF2B5EF4-FFF2-40B4-BE49-F238E27FC236}">
                <a16:creationId xmlns:a16="http://schemas.microsoft.com/office/drawing/2014/main" id="{1B139C52-E475-D3FE-F144-52E77D585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759" y="870327"/>
            <a:ext cx="7772400" cy="535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535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FFE8B-7536-7E41-842A-CB8AADF15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3. </a:t>
            </a:r>
            <a:r>
              <a:rPr lang="en-US" dirty="0"/>
              <a:t>&amp;4.:  Future Population Growth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C5047E-757E-9274-F489-04BD26B22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18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F9D95E-1B57-7390-10DA-516DF377A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2373"/>
            <a:ext cx="8079165" cy="4572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65150D-BD45-A9FB-8AAC-DEF877A838EC}"/>
              </a:ext>
            </a:extLst>
          </p:cNvPr>
          <p:cNvSpPr txBox="1"/>
          <p:nvPr/>
        </p:nvSpPr>
        <p:spPr>
          <a:xfrm>
            <a:off x="3292938" y="6113744"/>
            <a:ext cx="60975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https://www.cbo.gov/system/files/2026-01/61879-Demographic-Outlook.pdf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2C6519-9DB9-DAA8-A9CE-295E559B3763}"/>
              </a:ext>
            </a:extLst>
          </p:cNvPr>
          <p:cNvSpPr txBox="1"/>
          <p:nvPr/>
        </p:nvSpPr>
        <p:spPr>
          <a:xfrm>
            <a:off x="8155649" y="1497981"/>
            <a:ext cx="223420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 CBO (and the Social Security Trustees) are forecasting that net immigration will return to pre-Covid levels.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641E14-AF7A-74ED-8586-6C4134C78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2968" y="1462373"/>
            <a:ext cx="3810008" cy="475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80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7F6E6-66BC-627D-3976-6E689F159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5. T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ax</a:t>
            </a:r>
            <a:r>
              <a:rPr lang="en-US" dirty="0"/>
              <a:t> Base is Falling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195DE4-2458-9AF3-2FAF-694705403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19</a:t>
            </a:fld>
            <a:endParaRPr lang="en-GB"/>
          </a:p>
        </p:txBody>
      </p:sp>
      <p:pic>
        <p:nvPicPr>
          <p:cNvPr id="6" name="Picture 5" descr="A graph showing the amount of tax earnings&#10;&#10;Description automatically generated with medium confidence">
            <a:extLst>
              <a:ext uri="{FF2B5EF4-FFF2-40B4-BE49-F238E27FC236}">
                <a16:creationId xmlns:a16="http://schemas.microsoft.com/office/drawing/2014/main" id="{92202E36-B683-1332-9444-D5C6E14D8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061" y="953840"/>
            <a:ext cx="6592825" cy="590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84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F865E-7061-4D9C-FCCC-93104BF21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151" y="269794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But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Why</a:t>
            </a:r>
            <a:r>
              <a:rPr lang="en-US" dirty="0"/>
              <a:t> Did the Depletion Date Move Up 1 Year in 2026?</a:t>
            </a:r>
          </a:p>
        </p:txBody>
      </p:sp>
      <p:pic>
        <p:nvPicPr>
          <p:cNvPr id="5" name="Content Placeholder 4" descr="Table showing the Changes from 2025 to 2026 that Reduce Social Security’s 75-Year Actuarial Balance">
            <a:extLst>
              <a:ext uri="{FF2B5EF4-FFF2-40B4-BE49-F238E27FC236}">
                <a16:creationId xmlns:a16="http://schemas.microsoft.com/office/drawing/2014/main" id="{E7C8E2B6-5ED5-6702-656F-BEEA939325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31924"/>
            <a:ext cx="5712524" cy="435133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4CBC9-FBE4-3294-E38B-E119E6DBC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20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A97EBE-8471-2D7F-A384-C5251888F46E}"/>
              </a:ext>
            </a:extLst>
          </p:cNvPr>
          <p:cNvSpPr txBox="1"/>
          <p:nvPr/>
        </p:nvSpPr>
        <p:spPr>
          <a:xfrm>
            <a:off x="3369923" y="6089622"/>
            <a:ext cx="81063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https://crr.bc.edu/social-securitys-financial-outlook-the-2026-update-in-perspective/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67FBEC-C8E2-81B6-5516-A59CDB2904BC}"/>
              </a:ext>
            </a:extLst>
          </p:cNvPr>
          <p:cNvSpPr txBox="1"/>
          <p:nvPr/>
        </p:nvSpPr>
        <p:spPr>
          <a:xfrm>
            <a:off x="7423078" y="1654139"/>
            <a:ext cx="3847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These numbers reflect the deterioration of OASDI finances in the last year.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48C3EC-C2D4-272E-E394-272AE72C04ED}"/>
              </a:ext>
            </a:extLst>
          </p:cNvPr>
          <p:cNvSpPr txBox="1"/>
          <p:nvPr/>
        </p:nvSpPr>
        <p:spPr>
          <a:xfrm>
            <a:off x="7423078" y="2936230"/>
            <a:ext cx="384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 Items 1, 4 &amp; 5 are not policy related.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BF7902-9901-ECFB-B759-5FF0286C22C4}"/>
              </a:ext>
            </a:extLst>
          </p:cNvPr>
          <p:cNvSpPr txBox="1"/>
          <p:nvPr/>
        </p:nvSpPr>
        <p:spPr>
          <a:xfrm>
            <a:off x="7541231" y="3723165"/>
            <a:ext cx="40069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Items 2 &amp; 3 are policy related, and contribute 42 percent (=.34/.81) to the deterioration. </a:t>
            </a:r>
          </a:p>
        </p:txBody>
      </p:sp>
    </p:spTree>
    <p:extLst>
      <p:ext uri="{BB962C8B-B14F-4D97-AF65-F5344CB8AC3E}">
        <p14:creationId xmlns:p14="http://schemas.microsoft.com/office/powerpoint/2010/main" val="194520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1203F-1FCD-668F-0B80-994B4DF02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Pol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icy</a:t>
            </a:r>
            <a:r>
              <a:rPr lang="en-US" dirty="0"/>
              <a:t> Changes</a:t>
            </a:r>
          </a:p>
        </p:txBody>
      </p:sp>
      <p:pic>
        <p:nvPicPr>
          <p:cNvPr id="5" name="Content Placeholder 4" descr="Figure 1. Estimates of Net International Migration Components: 2020 to 2026">
            <a:extLst>
              <a:ext uri="{FF2B5EF4-FFF2-40B4-BE49-F238E27FC236}">
                <a16:creationId xmlns:a16="http://schemas.microsoft.com/office/drawing/2014/main" id="{5E082592-B8E5-E672-27C5-1AD22DB701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5676" y="1657908"/>
            <a:ext cx="6592554" cy="475488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1BB958-CE6E-804F-3089-514031385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21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034DE-5C4B-4583-F78A-D77C257C76F1}"/>
              </a:ext>
            </a:extLst>
          </p:cNvPr>
          <p:cNvSpPr txBox="1"/>
          <p:nvPr/>
        </p:nvSpPr>
        <p:spPr>
          <a:xfrm>
            <a:off x="739739" y="2034283"/>
            <a:ext cx="40480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One Big Beautiful Bill:</a:t>
            </a:r>
          </a:p>
          <a:p>
            <a:r>
              <a:rPr lang="en-US" sz="2400" dirty="0"/>
              <a:t>Income Tax Rates were reduced, so that the tax on Social Security benefits also fell.</a:t>
            </a:r>
          </a:p>
          <a:p>
            <a:r>
              <a:rPr lang="en-US" sz="2400" dirty="0"/>
              <a:t>In addition, the extra standard deduction of $12,000 for 65+, married filing jointly further reduced taxes collected on Social Security benefits.</a:t>
            </a:r>
          </a:p>
        </p:txBody>
      </p:sp>
    </p:spTree>
    <p:extLst>
      <p:ext uri="{BB962C8B-B14F-4D97-AF65-F5344CB8AC3E}">
        <p14:creationId xmlns:p14="http://schemas.microsoft.com/office/powerpoint/2010/main" val="166166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09516-CA31-0E38-4BF5-1CDE3DF5B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A703-6984-765C-5014-7DA4BBB8D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 Closer Look at Retirement Benefits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A5FE0-6C86-955F-1944-A088188CAB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3172A-D1BB-9B3B-DF07-F82A89B13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8997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56980-58A9-B3F2-0C57-9E8B16E58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A4919-B9C8-39C9-10D1-E6D53EAE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363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Ben</a:t>
            </a:r>
            <a:r>
              <a:rPr lang="en-US" dirty="0"/>
              <a:t>efits are Based on Your Primary Insurance Amount (PIA)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C31945-A744-8652-80A8-59517388D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23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FF9802-3FBB-63E5-FCA2-5F819C1ED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534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PIA which depends on:</a:t>
            </a:r>
          </a:p>
          <a:p>
            <a:r>
              <a:rPr lang="en-US" dirty="0"/>
              <a:t>Your work history.</a:t>
            </a:r>
          </a:p>
          <a:p>
            <a:pPr lvl="1"/>
            <a:r>
              <a:rPr lang="en-US" dirty="0"/>
              <a:t>Your average highest income over 35 years, where earlier years are indexed to wage inflation.</a:t>
            </a:r>
          </a:p>
          <a:p>
            <a:pPr lvl="1"/>
            <a:r>
              <a:rPr lang="en-US" dirty="0"/>
              <a:t>Except that income for any year is “capped,” currently at $184,500 </a:t>
            </a:r>
          </a:p>
          <a:p>
            <a:r>
              <a:rPr lang="en-US" dirty="0"/>
              <a:t>Income Cap plays two roles: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Remember earnings above the cap are not taxed.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But, earnings above the cap do not affect individuals’ average SS earnings.</a:t>
            </a:r>
          </a:p>
          <a:p>
            <a:r>
              <a:rPr lang="en-US" dirty="0"/>
              <a:t>PIA determines Retirement Benefit of a single retiree at Full Retirement age, 67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24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F5158-43FD-7D11-05F9-232920BA4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Ben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efit Formula is Highly Progressive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D3E080-391E-4C9F-F49E-0A318D20D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24</a:t>
            </a:fld>
            <a:endParaRPr lang="en-GB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16D17B1-054B-FCAF-CD34-159B03A0CC88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4473122"/>
              </p:ext>
            </p:extLst>
          </p:nvPr>
        </p:nvGraphicFramePr>
        <p:xfrm>
          <a:off x="6503541" y="1570037"/>
          <a:ext cx="5065159" cy="4224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81B9320C-22C1-A9CF-DD43-47C141682F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1180282"/>
              </p:ext>
            </p:extLst>
          </p:nvPr>
        </p:nvGraphicFramePr>
        <p:xfrm>
          <a:off x="838199" y="1570038"/>
          <a:ext cx="5367392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C81160B-0C26-5F58-1F48-765DB8BED410}"/>
              </a:ext>
            </a:extLst>
          </p:cNvPr>
          <p:cNvSpPr txBox="1"/>
          <p:nvPr/>
        </p:nvSpPr>
        <p:spPr>
          <a:xfrm>
            <a:off x="3641651" y="6039098"/>
            <a:ext cx="7979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every dollar average income exceeds $93K, benefits increase by 15 cents </a:t>
            </a:r>
          </a:p>
        </p:txBody>
      </p:sp>
    </p:spTree>
    <p:extLst>
      <p:ext uri="{BB962C8B-B14F-4D97-AF65-F5344CB8AC3E}">
        <p14:creationId xmlns:p14="http://schemas.microsoft.com/office/powerpoint/2010/main" val="324444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EE26-04AB-055D-6D84-C35DA2FEA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Be</a:t>
            </a:r>
            <a:r>
              <a:rPr lang="en-US" dirty="0"/>
              <a:t>nefit Adjustments to PIA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78EDB-15F0-403C-FD5D-5AB897C545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Age when claiming</a:t>
            </a:r>
          </a:p>
          <a:p>
            <a:pPr lvl="1"/>
            <a:r>
              <a:rPr lang="en-US" dirty="0"/>
              <a:t>Early: 70% at 62 to 100</a:t>
            </a:r>
            <a:r>
              <a:rPr lang="en-US"/>
              <a:t>% at </a:t>
            </a:r>
            <a:r>
              <a:rPr lang="en-US" dirty="0"/>
              <a:t>67.</a:t>
            </a:r>
          </a:p>
          <a:p>
            <a:pPr lvl="1"/>
            <a:r>
              <a:rPr lang="en-US" dirty="0"/>
              <a:t>Delayed: 108% at 68 to 124% at 70.</a:t>
            </a:r>
          </a:p>
          <a:p>
            <a:pPr lvl="1"/>
            <a:r>
              <a:rPr lang="en-US" dirty="0"/>
              <a:t>Fractions designed to be (roughly, on average) actuarially fair.</a:t>
            </a:r>
          </a:p>
          <a:p>
            <a:r>
              <a:rPr lang="en-US" dirty="0"/>
              <a:t>Marital Status:  </a:t>
            </a:r>
          </a:p>
          <a:p>
            <a:pPr lvl="1"/>
            <a:r>
              <a:rPr lang="en-US" dirty="0"/>
              <a:t>Nonworking spouse adds 50% of PIA at full retirement age.</a:t>
            </a:r>
          </a:p>
          <a:p>
            <a:pPr lvl="1"/>
            <a:r>
              <a:rPr lang="en-US" dirty="0"/>
              <a:t>Working spouse claims off own earnings record if it is greater.</a:t>
            </a:r>
          </a:p>
          <a:p>
            <a:r>
              <a:rPr lang="en-US" dirty="0"/>
              <a:t>Benefits go up each year based on CPI inflation.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8C469-C0BA-91EE-926A-4AE45E14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48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5AD39-CD8F-DDF0-563C-A09DDA993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>
                <a:solidFill>
                  <a:schemeClr val="bg1"/>
                </a:solidFill>
              </a:rPr>
              <a:t>Soc</a:t>
            </a:r>
            <a:r>
              <a:rPr lang="en-US" sz="3800" dirty="0">
                <a:solidFill>
                  <a:schemeClr val="accent5">
                    <a:lumMod val="50000"/>
                  </a:schemeClr>
                </a:solidFill>
              </a:rPr>
              <a:t>ial Security </a:t>
            </a:r>
            <a:r>
              <a:rPr lang="en-US" sz="3800" dirty="0"/>
              <a:t>Benefits are Comparatively Low</a:t>
            </a:r>
          </a:p>
        </p:txBody>
      </p:sp>
      <p:pic>
        <p:nvPicPr>
          <p:cNvPr id="7" name="Content Placeholder 6" descr="A graph with a number of numbers&#10;&#10;Description automatically generated with medium confidence">
            <a:extLst>
              <a:ext uri="{FF2B5EF4-FFF2-40B4-BE49-F238E27FC236}">
                <a16:creationId xmlns:a16="http://schemas.microsoft.com/office/drawing/2014/main" id="{5CE3B1A7-1B3E-9A7A-A4E9-563E3294365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787533"/>
            <a:ext cx="6026522" cy="3674956"/>
          </a:xfrm>
        </p:spPr>
      </p:pic>
      <p:pic>
        <p:nvPicPr>
          <p:cNvPr id="9" name="Content Placeholder 8" descr="A graph with a blue bar&#10;&#10;Description automatically generated">
            <a:extLst>
              <a:ext uri="{FF2B5EF4-FFF2-40B4-BE49-F238E27FC236}">
                <a16:creationId xmlns:a16="http://schemas.microsoft.com/office/drawing/2014/main" id="{B90AE967-0938-0E75-5908-99C35978963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199" y="1796565"/>
            <a:ext cx="5976853" cy="3674956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9242A-E20E-A384-6595-07AFBB076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26</a:t>
            </a:fld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5D4C6B-A290-C5B1-A957-30C159DD62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1358721"/>
            <a:ext cx="7518400" cy="355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B11D4CA-B3DF-2D92-0EDF-A2E5DC2306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4527" y="5448374"/>
            <a:ext cx="5943600" cy="2811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389BFD3-C395-A9B0-A44A-2F669E468E33}"/>
              </a:ext>
            </a:extLst>
          </p:cNvPr>
          <p:cNvSpPr txBox="1"/>
          <p:nvPr/>
        </p:nvSpPr>
        <p:spPr>
          <a:xfrm>
            <a:off x="5808133" y="6454548"/>
            <a:ext cx="58374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https://</a:t>
            </a:r>
            <a:r>
              <a:rPr lang="en-US" sz="1200" dirty="0" err="1"/>
              <a:t>www.cbpp.org</a:t>
            </a:r>
            <a:r>
              <a:rPr lang="en-US" sz="1200" dirty="0"/>
              <a:t>/research/social-security/top-ten-facts-about-social-security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92B4607-4D06-85FF-6A08-2C055F557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74" y="5462489"/>
            <a:ext cx="5943600" cy="28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09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F0DB1-5DC1-E742-39D2-D4D092216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No</a:t>
            </a:r>
            <a:r>
              <a:rPr lang="en-US" dirty="0"/>
              <a:t>rmal Retirement Ages in the OECD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43EA8E-A533-4944-FEA9-7AA83C40D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27</a:t>
            </a:fld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A7B5F38-80D5-AD9A-1B4D-F158DEAB5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167" y="1195010"/>
            <a:ext cx="10069505" cy="4572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CCB80AA-23C1-8CDE-C949-4744E192D3AD}"/>
              </a:ext>
            </a:extLst>
          </p:cNvPr>
          <p:cNvSpPr txBox="1"/>
          <p:nvPr/>
        </p:nvSpPr>
        <p:spPr>
          <a:xfrm>
            <a:off x="11863137" y="23100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0FA6EF1-F250-D857-0ED1-C2E2F87AB97B}"/>
              </a:ext>
            </a:extLst>
          </p:cNvPr>
          <p:cNvSpPr/>
          <p:nvPr/>
        </p:nvSpPr>
        <p:spPr>
          <a:xfrm>
            <a:off x="4652211" y="2971799"/>
            <a:ext cx="214563" cy="26090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3F7CAB-3784-415A-68A4-B7B85DF0A394}"/>
              </a:ext>
            </a:extLst>
          </p:cNvPr>
          <p:cNvSpPr txBox="1"/>
          <p:nvPr/>
        </p:nvSpPr>
        <p:spPr>
          <a:xfrm>
            <a:off x="3745720" y="5628545"/>
            <a:ext cx="74355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From 2025 to 2040 China’s normal retirement age for men will rise from 60 to 63; for women 55 to 58.  Japan and Korea transitioning to 65.</a:t>
            </a:r>
          </a:p>
        </p:txBody>
      </p:sp>
    </p:spTree>
    <p:extLst>
      <p:ext uri="{BB962C8B-B14F-4D97-AF65-F5344CB8AC3E}">
        <p14:creationId xmlns:p14="http://schemas.microsoft.com/office/powerpoint/2010/main" val="150488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7AC8F-F72F-459F-C084-0131E8C3A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190" y="-3507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Sol</a:t>
            </a:r>
            <a:r>
              <a:rPr lang="en-US" dirty="0"/>
              <a:t>ving the Social Security problem is simple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C9C6A-5CAA-CA53-232E-910F69B27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600" dirty="0"/>
              <a:t>			More revenues and/or</a:t>
            </a:r>
          </a:p>
          <a:p>
            <a:pPr marL="0" indent="0">
              <a:buNone/>
            </a:pPr>
            <a:r>
              <a:rPr lang="en-US" sz="4600" dirty="0"/>
              <a:t>			Reduced benefits</a:t>
            </a:r>
          </a:p>
          <a:p>
            <a:pPr marL="0" indent="0">
              <a:buNone/>
            </a:pPr>
            <a:endParaRPr lang="en-US" sz="4600" dirty="0"/>
          </a:p>
          <a:p>
            <a:r>
              <a:rPr lang="en-US" sz="4600" dirty="0"/>
              <a:t>Why hasn’t this happened?</a:t>
            </a:r>
          </a:p>
          <a:p>
            <a:pPr marL="0" indent="0">
              <a:buNone/>
            </a:pPr>
            <a:r>
              <a:rPr lang="en-US" sz="4600" dirty="0"/>
              <a:t>			Politics!</a:t>
            </a:r>
            <a:r>
              <a:rPr lang="en-US" dirty="0"/>
              <a:t>	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09C938-57AE-181F-09A8-362B8592C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60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1A77C-7BB2-A2A5-F17F-BD0F0E636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Per</a:t>
            </a:r>
            <a:r>
              <a:rPr lang="en-US" dirty="0"/>
              <a:t>sonal Opinion:  Disingenuous &amp; Unhelpful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BDF57-A472-D860-0E0F-4DE2B3C0E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Scott Bessent</a:t>
            </a:r>
            <a:r>
              <a:rPr lang="en-US" b="0" dirty="0">
                <a:solidFill>
                  <a:srgbClr val="222222"/>
                </a:solidFill>
                <a:latin typeface="Roboto" panose="02000000000000000000" pitchFamily="2" charset="0"/>
              </a:rPr>
              <a:t>, Treasury Secretary at his confirmation hearings</a:t>
            </a:r>
            <a:r>
              <a:rPr lang="en-US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: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"These entitlements are massive. I think the next four years isn't the time to deal with them, that we've got to deal with the discretionary portion of the budget…then the next step is for a future administration to have the confidence to be able to deal with entitlements.”</a:t>
            </a:r>
          </a:p>
          <a:p>
            <a:pPr marL="0" indent="0">
              <a:buNone/>
            </a:pPr>
            <a:r>
              <a:rPr lang="en-US" b="0" dirty="0">
                <a:solidFill>
                  <a:srgbClr val="222222"/>
                </a:solidFill>
                <a:latin typeface="Roboto" panose="02000000000000000000" pitchFamily="2" charset="0"/>
              </a:rPr>
              <a:t>Total Federal Spending last fiscal year $7 trillion:  60% Mandatory (mostly Social Security and Medicare); 27% was discretionary, and 14% was interest on the debt.</a:t>
            </a:r>
          </a:p>
          <a:p>
            <a:pPr marL="0" indent="0">
              <a:buNone/>
            </a:pPr>
            <a:r>
              <a:rPr lang="en-US" b="0" dirty="0">
                <a:solidFill>
                  <a:srgbClr val="222222"/>
                </a:solidFill>
                <a:latin typeface="Roboto" panose="02000000000000000000" pitchFamily="2" charset="0"/>
              </a:rPr>
              <a:t>One Big Beautiful Bill and Immigration Policies are a substantial reason Social Security Finances got worse in 2025.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3BF197-4867-1EDB-09D2-935449F43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29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968ECE-D68B-8A56-63A2-B25971E372BE}"/>
              </a:ext>
            </a:extLst>
          </p:cNvPr>
          <p:cNvSpPr txBox="1"/>
          <p:nvPr/>
        </p:nvSpPr>
        <p:spPr>
          <a:xfrm>
            <a:off x="2169488" y="6488668"/>
            <a:ext cx="106321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https://www.foxbusiness.com/politics/treasury-secretary-nominee-scott-bessents-3-3-3-plan-what-know</a:t>
            </a:r>
          </a:p>
        </p:txBody>
      </p:sp>
    </p:spTree>
    <p:extLst>
      <p:ext uri="{BB962C8B-B14F-4D97-AF65-F5344CB8AC3E}">
        <p14:creationId xmlns:p14="http://schemas.microsoft.com/office/powerpoint/2010/main" val="1487103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21F19-17C8-FF85-3281-4286BD071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5CA93-C97C-31D9-D44B-B6D777020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The Goals of Social Security and Principles for Reform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0069F3-BCF0-F070-C739-45ECDA5BB2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2956F-6681-80FB-0CB2-90002ADBD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0851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ACC25-2450-A599-BF9C-8056AAB13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Goals of Social Security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E16DF-569D-5CBF-4BB8-DE8DE734C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293" y="1602225"/>
            <a:ext cx="1064850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C4C8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 mutually exclusive goals of Social Security:</a:t>
            </a:r>
          </a:p>
          <a:p>
            <a:pPr marL="971550" lvl="1" indent="-514350">
              <a:spcBef>
                <a:spcPts val="1000"/>
              </a:spcBef>
              <a:buFont typeface="+mj-lt"/>
              <a:buAutoNum type="arabicPeriod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C4C8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Partial earnings replacement via forced savings.</a:t>
            </a:r>
          </a:p>
          <a:p>
            <a:pPr marL="971550" lvl="1" indent="-514350">
              <a:spcBef>
                <a:spcPts val="1000"/>
              </a:spcBef>
              <a:buFont typeface="+mj-lt"/>
              <a:buAutoNum type="arabicPeriod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C4C8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Social Insurance:  protect workers against risks that are hard to insure privately.</a:t>
            </a:r>
          </a:p>
          <a:p>
            <a:pPr marL="971550" lvl="1" indent="-514350">
              <a:spcBef>
                <a:spcPts val="1000"/>
              </a:spcBef>
              <a:buFont typeface="+mj-lt"/>
              <a:buAutoNum type="arabicPeriod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C4C8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Poverty Prevention among the elderly. </a:t>
            </a:r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D2B4D-BC0E-064A-2ACB-05B668551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7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5D83B-3B57-7FC5-C636-99D5F09C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823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1. 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 as One Leg of the Three-Legged Stool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95F70-1816-B701-F5B5-66A48DEC3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Why Forced Savings?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Private Pensions</a:t>
            </a:r>
          </a:p>
          <a:p>
            <a:pPr lvl="1"/>
            <a:r>
              <a:rPr lang="en-US" dirty="0"/>
              <a:t>But, only 50-55 percent of private-sector workers are covered mostly by Defined Contribution Plans.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Private Savings</a:t>
            </a:r>
          </a:p>
          <a:p>
            <a:pPr lvl="1"/>
            <a:r>
              <a:rPr lang="en-US" dirty="0"/>
              <a:t>But, roughly 50 percent of workers aged 55-64 have little or no private savings (does not include housing wealth).</a:t>
            </a:r>
          </a:p>
          <a:p>
            <a:pPr marL="0" indent="0">
              <a:buNone/>
            </a:pPr>
            <a:r>
              <a:rPr lang="en-US" dirty="0"/>
              <a:t>The weaknesses of these 2 legs is worse the poorer the household.  Also, both these legs are subject to investment and inflation risk.</a:t>
            </a:r>
          </a:p>
          <a:p>
            <a:pPr marL="0" indent="0">
              <a:buNone/>
            </a:pPr>
            <a:r>
              <a:rPr lang="en-US" dirty="0"/>
              <a:t>(From 1970-2025 the S&amp;P 500 fell by 20% or more 7 times).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06526D-D998-F73C-7F54-DD81B79BE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64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ECAD5-29EA-CE00-D354-918C28AE7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Ho</a:t>
            </a:r>
            <a:r>
              <a:rPr lang="en-US" dirty="0"/>
              <a:t>w Important Are Social Security Payments?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C9C9B2-0D51-256F-3E1E-0F91ACF6C6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0" y="1475028"/>
            <a:ext cx="4937760" cy="493776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F37E4F-C80C-2A32-7466-F5AF2D37D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33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D8BA98-AE85-F20B-04C5-FFCD6A28AA13}"/>
              </a:ext>
            </a:extLst>
          </p:cNvPr>
          <p:cNvSpPr txBox="1"/>
          <p:nvPr/>
        </p:nvSpPr>
        <p:spPr>
          <a:xfrm>
            <a:off x="334978" y="1883121"/>
            <a:ext cx="28971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And Remember, Social Security is Payable for Life (Defined Benefit) and Indexed to CPI inflation</a:t>
            </a:r>
          </a:p>
        </p:txBody>
      </p:sp>
    </p:spTree>
    <p:extLst>
      <p:ext uri="{BB962C8B-B14F-4D97-AF65-F5344CB8AC3E}">
        <p14:creationId xmlns:p14="http://schemas.microsoft.com/office/powerpoint/2010/main" val="325211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18DDC-E9CD-A3FA-BB14-CA994F665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089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2. 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 Insures Against Significant Risks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8FD31-0889-3D14-0F11-CFD1AE141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Protects against becoming disabled.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Protects survivors, widow(er)s and children.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Protects against outliving resources because it acts like a lifetime annuity.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B2A479-BC7F-2894-1312-96FF435DC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51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4CBCE-6D22-D1C0-26A3-B71ECF7D9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7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3. 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oc</a:t>
            </a:r>
            <a:r>
              <a:rPr lang="en-US" dirty="0"/>
              <a:t> Sec Significantly Reduces Poverty</a:t>
            </a:r>
          </a:p>
        </p:txBody>
      </p:sp>
      <p:pic>
        <p:nvPicPr>
          <p:cNvPr id="10" name="Content Placeholder 9" descr="A graph of a number of children lifting out of poverty&#10;&#10;Description automatically generated">
            <a:extLst>
              <a:ext uri="{FF2B5EF4-FFF2-40B4-BE49-F238E27FC236}">
                <a16:creationId xmlns:a16="http://schemas.microsoft.com/office/drawing/2014/main" id="{39EC83B1-DBDC-9CA7-8DDA-A17C4657D8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04933" y="1951639"/>
            <a:ext cx="6240871" cy="410525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93C41D-2BCC-7F97-BE16-939837509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35</a:t>
            </a:fld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6032A8D-9AA7-4A4F-F371-8D25507464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041060" y="1393452"/>
            <a:ext cx="3428995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9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6E96E-74F0-2701-0004-993F96771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Im</a:t>
            </a:r>
            <a:r>
              <a:rPr lang="en-US" dirty="0"/>
              <a:t>plications of 3 Different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A1012-BA23-3B6B-2EEC-FFBF6FE37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there were only one goal (which there is not), what would be the implications for saving Social Security?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Forced Savings:  Maintain a link between taxed earnings and benefits.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Social Insurance:  Survivor and disability benefits are central.  Progressivity in benefits is appropriate because low earners face greater risk.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Poverty Prevention:  Payroll tax links to benefits is a historical artifact. Means-tested benefits. (Conflicts with 1.)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E04CE-E05E-3211-1C8B-409A2F53A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34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44210-DFBA-F98B-7D3C-44FBF5396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1B989-80D1-C021-402C-4E52A404A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Bro</a:t>
            </a:r>
            <a:r>
              <a:rPr lang="en-US" dirty="0"/>
              <a:t>okings Principles for a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DE847-6D35-C99F-4DFA-6C9B4671D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Principles: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Bipartisan which means benefit cuts and tax increases.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Solvency </a:t>
            </a:r>
            <a:r>
              <a:rPr lang="en-US" sz="2400" dirty="0"/>
              <a:t>(increase revenues and lower benefits by 4.42 % of taxable payrolls. Eliminate the “GAP”)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 benefit reduction for current recipients </a:t>
            </a:r>
            <a:r>
              <a:rPr lang="en-US" dirty="0">
                <a:solidFill>
                  <a:srgbClr val="C00000"/>
                </a:solidFill>
              </a:rPr>
              <a:t>(?).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 general fund financing (Pay benefits from SS taxes).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Universal participation. 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7A0B1-08E9-F3D2-83A1-B617BAE4A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37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A52FC5-A9CF-ED01-B027-F139E0A3F58F}"/>
              </a:ext>
            </a:extLst>
          </p:cNvPr>
          <p:cNvSpPr txBox="1"/>
          <p:nvPr/>
        </p:nvSpPr>
        <p:spPr>
          <a:xfrm>
            <a:off x="3927963" y="6089622"/>
            <a:ext cx="60974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https://www.brookings.edu/articles/fixing-social-security-blueprint-for-a-bipartisan-solution/</a:t>
            </a:r>
          </a:p>
        </p:txBody>
      </p:sp>
    </p:spTree>
    <p:extLst>
      <p:ext uri="{BB962C8B-B14F-4D97-AF65-F5344CB8AC3E}">
        <p14:creationId xmlns:p14="http://schemas.microsoft.com/office/powerpoint/2010/main" val="261054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5D7C0-EB6F-C3CB-C09F-499AF3BEA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My</a:t>
            </a:r>
            <a:r>
              <a:rPr lang="en-US" dirty="0"/>
              <a:t> Interpretation of Brookings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0B85F-2369-88F1-5D70-AF1EDD262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Social Security is a special program, not just poverty prevention.</a:t>
            </a:r>
          </a:p>
          <a:p>
            <a:pPr lvl="1"/>
            <a:r>
              <a:rPr lang="en-US" dirty="0"/>
              <a:t>“…link between wages and benefits has been a central principle… and a foundation of its political support.”</a:t>
            </a:r>
          </a:p>
          <a:p>
            <a:r>
              <a:rPr lang="en-US" dirty="0"/>
              <a:t>Bipartisan:  I would go further:  Don’t try to fix the inequities of the federal tax system with social security reform</a:t>
            </a:r>
          </a:p>
          <a:p>
            <a:pPr lvl="1"/>
            <a:r>
              <a:rPr lang="en-US" dirty="0"/>
              <a:t>Preserve the traditional view that Social Security is a different type of government program.</a:t>
            </a:r>
          </a:p>
          <a:p>
            <a:pPr lvl="1"/>
            <a:r>
              <a:rPr lang="en-US" dirty="0"/>
              <a:t>SS reform is tough enough and the problem is urgent.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714536-B75B-D7E8-30FD-41D741977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48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02F85-1482-5BD2-3579-A9022F959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62C86-D5E8-123C-DAFC-0F5F34B88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Exa</a:t>
            </a:r>
            <a:r>
              <a:rPr lang="en-US" dirty="0"/>
              <a:t>mple:  Roughly Based on Brookings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4184A-39D9-3ECA-D250-4DA45F34E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39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3DF094-3E89-D6D7-3D82-A1E608431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868" y="1790588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Slow the benefit growth of high earners (38%, of gap removed)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Index COLA to “Chained” CPI (16%)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Phase out nonworking spouse benefit (4%)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Expand Widow(er)s Benefit to 75% of combined benefit (-3%)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Calculate PIA on a 40-year average rather than 35 (15%)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Raise earnings cap to $330,500 in 2026 to cover 90% of wages (23%)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Raise the payroll tax to 12.6% (5%)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Tax all SS Benefits for Retirees making more than $100,000. (3%)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Bipartisan because it involves benefit reductions (70%) and tax increases (31%)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62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BFAA5-9B1F-ABC8-A943-6A3EA47EA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Res</a:t>
            </a:r>
            <a:r>
              <a:rPr lang="en-US" dirty="0"/>
              <a:t>ults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FB302-1531-A427-74C3-1347A706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40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712721-F0B0-2825-6836-2F0296C15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65" y="6034803"/>
            <a:ext cx="7029297" cy="755970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D364942-7967-3F98-9DF2-F56C52F260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03889" y="1689787"/>
            <a:ext cx="4318222" cy="4140413"/>
          </a:xfrm>
          <a:prstGeom prst="rect">
            <a:avLst/>
          </a:prstGeo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EC1FD200-2D81-8E31-36FA-B631615B9D4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218006" y="1665288"/>
            <a:ext cx="4421987" cy="418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8100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E0C98-0C61-87F7-184D-B116215DB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Tw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o Other Good Ideas from Brookings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1BCD2-AF0C-35D7-B825-7CFDE8072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4725" y="1425830"/>
            <a:ext cx="8545450" cy="4389437"/>
          </a:xfrm>
        </p:spPr>
        <p:txBody>
          <a:bodyPr>
            <a:normAutofit/>
          </a:bodyPr>
          <a:lstStyle/>
          <a:p>
            <a:r>
              <a:rPr lang="en-US" sz="4000" dirty="0"/>
              <a:t>Raise the Retirement Age for </a:t>
            </a:r>
            <a:r>
              <a:rPr lang="en-US" sz="4000" i="1" dirty="0"/>
              <a:t>High Earners </a:t>
            </a:r>
            <a:r>
              <a:rPr lang="en-US" sz="4000" dirty="0"/>
              <a:t>(15.5% of gap)</a:t>
            </a:r>
          </a:p>
          <a:p>
            <a:r>
              <a:rPr lang="en-US" sz="4000" dirty="0"/>
              <a:t>Expand Legal Immigration (8.5% of gap)</a:t>
            </a:r>
          </a:p>
          <a:p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B3D28-5630-3A31-32A0-AC2D4AAC7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71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10A28-99F9-0BEF-B11C-B9EF08CC4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y Not Just Raise</a:t>
            </a:r>
            <a:r>
              <a:rPr lang="en-US" dirty="0"/>
              <a:t> the Retirement Age</a:t>
            </a:r>
          </a:p>
        </p:txBody>
      </p:sp>
      <p:pic>
        <p:nvPicPr>
          <p:cNvPr id="7" name="Content Placeholder 6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A03F3F4D-3DFA-653E-BEBC-2B651A81A41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98872" y="1236663"/>
            <a:ext cx="8394256" cy="2001837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316BB8-7802-54D4-28F1-26F7678074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200" y="3906837"/>
            <a:ext cx="5181600" cy="1325563"/>
          </a:xfrm>
        </p:spPr>
        <p:txBody>
          <a:bodyPr/>
          <a:lstStyle/>
          <a:p>
            <a:r>
              <a:rPr lang="en-US" dirty="0"/>
              <a:t>Very regressive.</a:t>
            </a:r>
          </a:p>
          <a:p>
            <a:pPr lvl="1"/>
            <a:r>
              <a:rPr lang="en-US" dirty="0"/>
              <a:t>Larger tax on low-income workers than high income workers.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056B0-B532-FB1E-81E6-49AA24094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07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ADFA1-CFF5-EE8F-7E5B-E3A0FA19B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062D5-47DB-2E14-E98C-6BAD1A99B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Rai</a:t>
            </a:r>
            <a:r>
              <a:rPr lang="en-US" dirty="0"/>
              <a:t>sing the Retirement Age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E92956-58A2-6630-4379-86BEBFF63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43</a:t>
            </a:fld>
            <a:endParaRPr lang="en-GB"/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5DE2A776-1D69-44E3-7BD8-185118BAB952}"/>
              </a:ext>
            </a:extLst>
          </p:cNvPr>
          <p:cNvGraphicFramePr>
            <a:graphicFrameLocks/>
          </p:cNvGraphicFramePr>
          <p:nvPr/>
        </p:nvGraphicFramePr>
        <p:xfrm>
          <a:off x="1878724" y="1661115"/>
          <a:ext cx="8434549" cy="3932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942">
                  <a:extLst>
                    <a:ext uri="{9D8B030D-6E8A-4147-A177-3AD203B41FA5}">
                      <a16:colId xmlns:a16="http://schemas.microsoft.com/office/drawing/2014/main" val="3387670143"/>
                    </a:ext>
                  </a:extLst>
                </a:gridCol>
                <a:gridCol w="3375762">
                  <a:extLst>
                    <a:ext uri="{9D8B030D-6E8A-4147-A177-3AD203B41FA5}">
                      <a16:colId xmlns:a16="http://schemas.microsoft.com/office/drawing/2014/main" val="592060939"/>
                    </a:ext>
                  </a:extLst>
                </a:gridCol>
                <a:gridCol w="1975757">
                  <a:extLst>
                    <a:ext uri="{9D8B030D-6E8A-4147-A177-3AD203B41FA5}">
                      <a16:colId xmlns:a16="http://schemas.microsoft.com/office/drawing/2014/main" val="54939130"/>
                    </a:ext>
                  </a:extLst>
                </a:gridCol>
                <a:gridCol w="1806088">
                  <a:extLst>
                    <a:ext uri="{9D8B030D-6E8A-4147-A177-3AD203B41FA5}">
                      <a16:colId xmlns:a16="http://schemas.microsoft.com/office/drawing/2014/main" val="1986669428"/>
                    </a:ext>
                  </a:extLst>
                </a:gridCol>
              </a:tblGrid>
              <a:tr h="773978">
                <a:tc>
                  <a:txBody>
                    <a:bodyPr/>
                    <a:lstStyle/>
                    <a:p>
                      <a:r>
                        <a:rPr lang="en-US" sz="2000" dirty="0"/>
                        <a:t>Sex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Income Category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Life Expectancy</a:t>
                      </a:r>
                    </a:p>
                    <a:p>
                      <a:pPr algn="ctr"/>
                      <a:r>
                        <a:rPr lang="en-US" sz="2000" dirty="0"/>
                        <a:t>(Years)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Difference</a:t>
                      </a:r>
                    </a:p>
                    <a:p>
                      <a:pPr algn="ctr"/>
                      <a:r>
                        <a:rPr lang="en-US" sz="2000" dirty="0"/>
                        <a:t>High vs Low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957690701"/>
                  </a:ext>
                </a:extLst>
              </a:tr>
              <a:tr h="690448">
                <a:tc rowSpan="2">
                  <a:txBody>
                    <a:bodyPr/>
                    <a:lstStyle/>
                    <a:p>
                      <a:r>
                        <a:rPr lang="en-US" sz="2000" b="1" dirty="0"/>
                        <a:t>Women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Highest</a:t>
                      </a:r>
                      <a:r>
                        <a:rPr lang="en-US" sz="2000" dirty="0"/>
                        <a:t> Incomes  (top 1%)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88.9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10.1 years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5043843"/>
                  </a:ext>
                </a:extLst>
              </a:tr>
              <a:tr h="69044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Lowest</a:t>
                      </a:r>
                      <a:r>
                        <a:rPr lang="en-US" sz="2000" dirty="0"/>
                        <a:t> Incomes   (bottom 1%)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78.8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087067"/>
                  </a:ext>
                </a:extLst>
              </a:tr>
              <a:tr h="300399">
                <a:tc gridSpan="4"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5822818"/>
                  </a:ext>
                </a:extLst>
              </a:tr>
              <a:tr h="690448">
                <a:tc rowSpan="2">
                  <a:txBody>
                    <a:bodyPr/>
                    <a:lstStyle/>
                    <a:p>
                      <a:r>
                        <a:rPr lang="en-US" sz="2000" b="1" dirty="0"/>
                        <a:t>Men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Highest</a:t>
                      </a:r>
                      <a:r>
                        <a:rPr lang="en-US" sz="2000" dirty="0"/>
                        <a:t> Incomes  (top 1%)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87.3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14.6 years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9081224"/>
                  </a:ext>
                </a:extLst>
              </a:tr>
              <a:tr h="69044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Lowest</a:t>
                      </a:r>
                      <a:r>
                        <a:rPr lang="en-US" sz="2000" dirty="0"/>
                        <a:t> Incomes   (bottom 1%)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72.7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0245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356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F607C-C93E-C7B4-4980-4FE1BD6A8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506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</a:t>
            </a:r>
            <a:r>
              <a:rPr lang="en-US" dirty="0"/>
              <a:t>e Sooner We Act the Better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956BBBE-8DFB-7821-6544-44C206324F0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482502" y="1516131"/>
            <a:ext cx="6686144" cy="484632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8E51BB-4F6E-DBFC-21F3-EC8E26741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44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8CB91F-D4D6-C5E6-FE69-3B9B1C7A1225}"/>
              </a:ext>
            </a:extLst>
          </p:cNvPr>
          <p:cNvSpPr txBox="1"/>
          <p:nvPr/>
        </p:nvSpPr>
        <p:spPr>
          <a:xfrm>
            <a:off x="648511" y="1971472"/>
            <a:ext cx="27237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We cannot afford to let the “best” be the enemy of the “good.”</a:t>
            </a:r>
          </a:p>
        </p:txBody>
      </p:sp>
    </p:spTree>
    <p:extLst>
      <p:ext uri="{BB962C8B-B14F-4D97-AF65-F5344CB8AC3E}">
        <p14:creationId xmlns:p14="http://schemas.microsoft.com/office/powerpoint/2010/main" val="409095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1CD37-280D-4275-80B4-25933E4FD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Sh</a:t>
            </a:r>
            <a:r>
              <a:rPr lang="en-US" dirty="0"/>
              <a:t>ould Current Retirees Share the Burden?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1CD0B-5B65-011D-4193-6E1780061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retirees have less flexibility to adjust income and spending.</a:t>
            </a:r>
          </a:p>
          <a:p>
            <a:r>
              <a:rPr lang="en-US" dirty="0"/>
              <a:t>That may argue for a smaller relative burden, but not zero.</a:t>
            </a:r>
          </a:p>
          <a:p>
            <a:r>
              <a:rPr lang="en-US" dirty="0"/>
              <a:t>Also, higher income retirees have more flexibility in adjusting spending.</a:t>
            </a:r>
          </a:p>
          <a:p>
            <a:r>
              <a:rPr lang="en-US" dirty="0"/>
              <a:t>My opinion, for intergenerational fairness and for social solidarity, the more affluent of our generation should bear some burden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865A96-EAC7-B72E-24CF-175487BC5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24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20D5A-D5A2-EB94-9615-A80ECA849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</a:t>
            </a:r>
            <a:r>
              <a:rPr lang="en-US" dirty="0"/>
              <a:t>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1BC15-E63B-E6AC-DAB3-4C5A74119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4921"/>
            <a:ext cx="10515600" cy="475714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Social Security is an important part of the social safety net.</a:t>
            </a:r>
          </a:p>
          <a:p>
            <a:r>
              <a:rPr lang="en-US" dirty="0"/>
              <a:t>The OASI Trust Fund is likely to be exhausted in 2032.</a:t>
            </a:r>
          </a:p>
          <a:p>
            <a:r>
              <a:rPr lang="en-US" dirty="0"/>
              <a:t>Why are the funds being depleted?</a:t>
            </a:r>
          </a:p>
          <a:p>
            <a:pPr lvl="1"/>
            <a:r>
              <a:rPr lang="en-US" dirty="0"/>
              <a:t>An aging population and slower growth in the labor force.</a:t>
            </a:r>
          </a:p>
          <a:p>
            <a:r>
              <a:rPr lang="en-US" dirty="0"/>
              <a:t>What happens when the funds are depleted?</a:t>
            </a:r>
          </a:p>
          <a:p>
            <a:pPr lvl="1"/>
            <a:r>
              <a:rPr lang="en-US" dirty="0"/>
              <a:t>Benefits may have to be reduced by 22%, but the system will continue</a:t>
            </a:r>
          </a:p>
          <a:p>
            <a:r>
              <a:rPr lang="en-US" dirty="0"/>
              <a:t>Solutions abound. The problem is political will.</a:t>
            </a:r>
          </a:p>
          <a:p>
            <a:pPr lvl="1"/>
            <a:r>
              <a:rPr lang="en-US" dirty="0"/>
              <a:t>The needed changes will be unpopular, but they are manageable.  The longer we wait the bigger </a:t>
            </a:r>
            <a:r>
              <a:rPr lang="en-US"/>
              <a:t>the problem.</a:t>
            </a:r>
            <a:endParaRPr lang="en-US" dirty="0"/>
          </a:p>
          <a:p>
            <a:r>
              <a:rPr lang="en-US" dirty="0"/>
              <a:t>There is hope:  both the Senate and House are considering different bills to form a commission to make proposals.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82510-C18A-A679-68EC-C55EDE62E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63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649C2-2387-6347-3AC9-E0A8D32C3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Ne</a:t>
            </a:r>
            <a:r>
              <a:rPr lang="en-US" dirty="0"/>
              <a:t>xt Week:  Federal Debt &amp; Deficits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14DCBDF-6DC8-EE97-634A-01175EC75C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95583" y="1573034"/>
            <a:ext cx="4572000" cy="4572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38C266-CE56-7A74-EBCB-F92862D22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47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6C3EA0-6694-21EC-F759-ADBAB82DE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001" y="1573034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828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E189-2B23-2F41-BBEB-10A29FA49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982" y="-317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dirty="0"/>
              <a:t> </a:t>
            </a:r>
            <a:r>
              <a:rPr lang="en-US" sz="3800" dirty="0">
                <a:solidFill>
                  <a:schemeClr val="bg1"/>
                </a:solidFill>
              </a:rPr>
              <a:t>Let’</a:t>
            </a:r>
            <a:r>
              <a:rPr lang="en-US" sz="3800" dirty="0"/>
              <a:t>s Hear from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9064E-051C-1042-85AE-F335B853A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670559"/>
            <a:ext cx="11074608" cy="5924791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endParaRPr lang="en-US" sz="5100" dirty="0">
              <a:hlinkClick r:id="rId3"/>
            </a:endParaRPr>
          </a:p>
          <a:p>
            <a:pPr marL="0" indent="0" algn="ctr">
              <a:buNone/>
            </a:pPr>
            <a:r>
              <a:rPr lang="en-US" sz="4800" dirty="0"/>
              <a:t>Geoffrey Woglom grwoglom@amherst.edu</a:t>
            </a:r>
          </a:p>
          <a:p>
            <a:pPr marL="0" indent="0" algn="ctr">
              <a:buNone/>
            </a:pPr>
            <a:endParaRPr lang="en-US" sz="7400" dirty="0"/>
          </a:p>
          <a:p>
            <a:pPr marL="0" indent="0" algn="ctr">
              <a:buNone/>
            </a:pPr>
            <a:r>
              <a:rPr lang="en-US" sz="3800" dirty="0"/>
              <a:t>Slides available</a:t>
            </a:r>
          </a:p>
          <a:p>
            <a:pPr marL="0" indent="0" algn="ctr">
              <a:buNone/>
            </a:pPr>
            <a:r>
              <a:rPr lang="en-US" sz="3800" dirty="0"/>
              <a:t>https://www.needecon.org/delivered_presentations.php</a:t>
            </a:r>
          </a:p>
          <a:p>
            <a:pPr marL="0" indent="0" algn="ctr">
              <a:buNone/>
            </a:pPr>
            <a:br>
              <a:rPr lang="en-US" sz="3800" dirty="0"/>
            </a:br>
            <a:r>
              <a:rPr lang="en-US" sz="3800" dirty="0"/>
              <a:t>Additional Material</a:t>
            </a:r>
          </a:p>
          <a:p>
            <a:pPr marL="0" indent="0" algn="ctr">
              <a:buNone/>
            </a:pPr>
            <a:r>
              <a:rPr lang="en-US" sz="3800" dirty="0"/>
              <a:t>https://sites.google.com/view/macro-current-issues/social-security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F218B-F99A-4145-A67C-DBBA7AD4E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99899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40970</TotalTime>
  <Words>2478</Words>
  <Application>Microsoft Office PowerPoint</Application>
  <PresentationFormat>Widescreen</PresentationFormat>
  <Paragraphs>292</Paragraphs>
  <Slides>48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Arial</vt:lpstr>
      <vt:lpstr>Calibri</vt:lpstr>
      <vt:lpstr>Courier New</vt:lpstr>
      <vt:lpstr>Google Sans</vt:lpstr>
      <vt:lpstr>Open Sans</vt:lpstr>
      <vt:lpstr>Roboto</vt:lpstr>
      <vt:lpstr>Custom Design</vt:lpstr>
      <vt:lpstr>PowerPoint Presentation</vt:lpstr>
      <vt:lpstr>PowerPoint Presentation</vt:lpstr>
      <vt:lpstr> Course Schedule</vt:lpstr>
      <vt:lpstr>Outline</vt:lpstr>
      <vt:lpstr>What is Social Security?</vt:lpstr>
      <vt:lpstr>Social Security’s History</vt:lpstr>
      <vt:lpstr>Social Security’s History (cont.)</vt:lpstr>
      <vt:lpstr>Soc Sec is The Single Largest Gov’t Program</vt:lpstr>
      <vt:lpstr>The Mechanics of Social Security</vt:lpstr>
      <vt:lpstr>Sources of SS Revenue</vt:lpstr>
      <vt:lpstr>What if SS Tax Revenues Don’t Match Benefits?</vt:lpstr>
      <vt:lpstr>Why is Social Security in Trouble?</vt:lpstr>
      <vt:lpstr>The Problem: Trust Funds are Running Out</vt:lpstr>
      <vt:lpstr>What Happens When The Trust Fund Runs Out?</vt:lpstr>
      <vt:lpstr>Main Problem Is Due to Aging Population</vt:lpstr>
      <vt:lpstr>1.Why Are Costs Rising Rapidly? Aging Population</vt:lpstr>
      <vt:lpstr>Life Expectancy Continues to Rise</vt:lpstr>
      <vt:lpstr>3. &amp;4.:  Future Population Growth</vt:lpstr>
      <vt:lpstr>5. Tax Base is Falling</vt:lpstr>
      <vt:lpstr>But Why Did the Depletion Date Move Up 1 Year in 2026?</vt:lpstr>
      <vt:lpstr>Policy Changes</vt:lpstr>
      <vt:lpstr>A Closer Look at Retirement Benefits</vt:lpstr>
      <vt:lpstr>Benefits are Based on Your Primary Insurance Amount (PIA)</vt:lpstr>
      <vt:lpstr>Benefit Formula is Highly Progressive</vt:lpstr>
      <vt:lpstr>Benefit Adjustments to PIA</vt:lpstr>
      <vt:lpstr>Social Security Benefits are Comparatively Low</vt:lpstr>
      <vt:lpstr>Normal Retirement Ages in the OECD</vt:lpstr>
      <vt:lpstr>Solving the Social Security problem is simple</vt:lpstr>
      <vt:lpstr>Personal Opinion:  Disingenuous &amp; Unhelpful</vt:lpstr>
      <vt:lpstr>The Goals of Social Security and Principles for Reform</vt:lpstr>
      <vt:lpstr>The Goals of Social Security</vt:lpstr>
      <vt:lpstr>1. SS as One Leg of the Three-Legged Stool</vt:lpstr>
      <vt:lpstr>How Important Are Social Security Payments?</vt:lpstr>
      <vt:lpstr>2. SS Insures Against Significant Risks</vt:lpstr>
      <vt:lpstr>3. Soc Sec Significantly Reduces Poverty</vt:lpstr>
      <vt:lpstr>Implications of 3 Different Goals</vt:lpstr>
      <vt:lpstr>Brookings Principles for a Solution</vt:lpstr>
      <vt:lpstr>My Interpretation of Brookings Principles</vt:lpstr>
      <vt:lpstr>Example:  Roughly Based on Brookings</vt:lpstr>
      <vt:lpstr>Results</vt:lpstr>
      <vt:lpstr>Two Other Good Ideas from Brookings</vt:lpstr>
      <vt:lpstr>Why Not Just Raise the Retirement Age</vt:lpstr>
      <vt:lpstr>Raising the Retirement Age</vt:lpstr>
      <vt:lpstr>The Sooner We Act the Better</vt:lpstr>
      <vt:lpstr>Should Current Retirees Share the Burden?</vt:lpstr>
      <vt:lpstr>Summary</vt:lpstr>
      <vt:lpstr>Next Week:  Federal Debt &amp; Deficits</vt:lpstr>
      <vt:lpstr> Let’s Hear from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Geoffrey Woglom</cp:lastModifiedBy>
  <cp:revision>535</cp:revision>
  <cp:lastPrinted>2026-08-25T19:09:21Z</cp:lastPrinted>
  <dcterms:created xsi:type="dcterms:W3CDTF">2017-05-03T22:30:38Z</dcterms:created>
  <dcterms:modified xsi:type="dcterms:W3CDTF">2026-09-30T18:54:50Z</dcterms:modified>
</cp:coreProperties>
</file>